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Montserrat SemiBold"/>
      <p:regular r:id="rId56"/>
      <p:bold r:id="rId57"/>
      <p:italic r:id="rId58"/>
      <p:boldItalic r:id="rId59"/>
    </p:embeddedFont>
    <p:embeddedFont>
      <p:font typeface="Roboto"/>
      <p:regular r:id="rId60"/>
      <p:bold r:id="rId61"/>
      <p:italic r:id="rId62"/>
      <p:boldItalic r:id="rId63"/>
    </p:embeddedFont>
    <p:embeddedFont>
      <p:font typeface="Montserrat"/>
      <p:regular r:id="rId64"/>
      <p:bold r:id="rId65"/>
      <p:italic r:id="rId66"/>
      <p:boldItalic r:id="rId67"/>
    </p:embeddedFont>
    <p:embeddedFont>
      <p:font typeface="Lat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2" roundtripDataSignature="AMtx7mhXq/PPgydSVMKSxqU67cf8NcOC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Montserrat-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Montserrat-italic.fntdata"/><Relationship Id="rId21" Type="http://schemas.openxmlformats.org/officeDocument/2006/relationships/slide" Target="slides/slide16.xml"/><Relationship Id="rId65" Type="http://schemas.openxmlformats.org/officeDocument/2006/relationships/font" Target="fonts/Montserrat-bold.fntdata"/><Relationship Id="rId24" Type="http://schemas.openxmlformats.org/officeDocument/2006/relationships/slide" Target="slides/slide19.xml"/><Relationship Id="rId68" Type="http://schemas.openxmlformats.org/officeDocument/2006/relationships/font" Target="fonts/Lato-regular.fntdata"/><Relationship Id="rId23" Type="http://schemas.openxmlformats.org/officeDocument/2006/relationships/slide" Target="slides/slide18.xml"/><Relationship Id="rId67" Type="http://schemas.openxmlformats.org/officeDocument/2006/relationships/font" Target="fonts/Montserrat-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SemiBold-bold.fntdata"/><Relationship Id="rId12" Type="http://schemas.openxmlformats.org/officeDocument/2006/relationships/slide" Target="slides/slide7.xml"/><Relationship Id="rId56" Type="http://schemas.openxmlformats.org/officeDocument/2006/relationships/font" Target="fonts/MontserratSemiBold-regular.fntdata"/><Relationship Id="rId15" Type="http://schemas.openxmlformats.org/officeDocument/2006/relationships/slide" Target="slides/slide10.xml"/><Relationship Id="rId59" Type="http://schemas.openxmlformats.org/officeDocument/2006/relationships/font" Target="fonts/MontserratSemiBold-boldItalic.fntdata"/><Relationship Id="rId14" Type="http://schemas.openxmlformats.org/officeDocument/2006/relationships/slide" Target="slides/slide9.xml"/><Relationship Id="rId58" Type="http://schemas.openxmlformats.org/officeDocument/2006/relationships/font" Target="fonts/MontserratSemi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73686269_Short-Term_Stock_Price_Forecasting_using_exogenous_variables_and_Machine_Learning_Algorithms"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sz="1400"/>
              <a:t>Good morning… Thank you for joining us today… Introduce… We are excited to present our project - The Algorithmic Trading System - Developed as part of our software engineering class here at okanagan college.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d60dceb1c_2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d60dceb1c_2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d60dceb1c_2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cd60dceb1c_2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CA" sz="1400">
                <a:solidFill>
                  <a:schemeClr val="dk1"/>
                </a:solidFill>
                <a:latin typeface="Lato"/>
                <a:ea typeface="Lato"/>
                <a:cs typeface="Lato"/>
                <a:sym typeface="Lato"/>
              </a:rPr>
              <a:t>JACOB:</a:t>
            </a:r>
            <a:endParaRPr b="1"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CA" sz="1600">
                <a:solidFill>
                  <a:schemeClr val="dk1"/>
                </a:solidFill>
                <a:latin typeface="Lato"/>
                <a:ea typeface="Lato"/>
                <a:cs typeface="Lato"/>
                <a:sym typeface="Lato"/>
              </a:rPr>
              <a:t>Overview:</a:t>
            </a:r>
            <a:endParaRPr b="1" sz="16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CA" sz="1600">
                <a:solidFill>
                  <a:schemeClr val="dk1"/>
                </a:solidFill>
                <a:latin typeface="Lato"/>
                <a:ea typeface="Lato"/>
                <a:cs typeface="Lato"/>
                <a:sym typeface="Lato"/>
              </a:rPr>
              <a:t>The ATS consists of several major components in order to function. This includes:</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External data source (Financial Modelling Prep API)</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Provides stock, index, commodity prices, and bond rates</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Configuration Files</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Modifiable YAML configuration, allowing users to set system parameters</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Automatic data collection</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Series of independent python scripts for API calls</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Data processing and validation</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Python scripts in tandem with SQL libraries used to inject into the database</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OLTP database storage</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MYSQL database Hosted by third party (IONOS), but DDL could be moved anywhere. Currently also works without IONOS, by using the servers hosted at the college.</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User interface</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CA" sz="1600">
                <a:solidFill>
                  <a:schemeClr val="dk1"/>
                </a:solidFill>
                <a:latin typeface="Lato"/>
                <a:ea typeface="Lato"/>
                <a:cs typeface="Lato"/>
                <a:sym typeface="Lato"/>
              </a:rPr>
              <a:t>ATS web user interface, users can log in with valid credentials. </a:t>
            </a:r>
            <a:endParaRPr sz="1600">
              <a:solidFill>
                <a:schemeClr val="dk1"/>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d60dceb1c_28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2cd60dceb1c_28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JACOB</a:t>
            </a:r>
            <a:endParaRPr/>
          </a:p>
          <a:p>
            <a:pPr indent="0" lvl="0" marL="0" rtl="0" algn="l">
              <a:lnSpc>
                <a:spcPct val="100000"/>
              </a:lnSpc>
              <a:spcBef>
                <a:spcPts val="0"/>
              </a:spcBef>
              <a:spcAft>
                <a:spcPts val="0"/>
              </a:spcAft>
              <a:buSzPts val="1100"/>
              <a:buNone/>
            </a:pPr>
            <a:r>
              <a:rPr lang="en-CA" sz="1600"/>
              <a:t>The system architecture can be described as a type of modular data pipeline. As mentioned before, the ATS is segmented into distinct modules or components, each responsible for a specific portion of the functionality. This can be broken up into the segments: “Data Ingestion”, “Database and Processing”, “Front End”, and “Analytics”. </a:t>
            </a:r>
            <a:endParaRPr sz="1600"/>
          </a:p>
          <a:p>
            <a:pPr indent="0" lvl="0" marL="0" rtl="0" algn="l">
              <a:lnSpc>
                <a:spcPct val="100000"/>
              </a:lnSpc>
              <a:spcBef>
                <a:spcPts val="0"/>
              </a:spcBef>
              <a:spcAft>
                <a:spcPts val="0"/>
              </a:spcAft>
              <a:buSzPts val="1100"/>
              <a:buNone/>
            </a:pPr>
            <a:r>
              <a:t/>
            </a:r>
            <a:endParaRPr sz="1600"/>
          </a:p>
          <a:p>
            <a:pPr indent="0" lvl="0" marL="0" rtl="0" algn="l">
              <a:lnSpc>
                <a:spcPct val="100000"/>
              </a:lnSpc>
              <a:spcBef>
                <a:spcPts val="0"/>
              </a:spcBef>
              <a:spcAft>
                <a:spcPts val="0"/>
              </a:spcAft>
              <a:buSzPts val="1100"/>
              <a:buNone/>
            </a:pPr>
            <a:r>
              <a:rPr lang="en-CA" sz="1600"/>
              <a:t>Data flows through the pipeline linearly, starting from the API and ending with CSV data files. However, each module of the pipeline operates independently, which gives flexibility in how data is handled at each stage. A good example of this in practice is when we moved from JSON to YAML configuration. That change affected the data ingestion component, but did not impact any other stage of the process.</a:t>
            </a:r>
            <a:endParaRPr sz="1600"/>
          </a:p>
          <a:p>
            <a:pPr indent="0" lvl="0" marL="0" rtl="0" algn="l">
              <a:lnSpc>
                <a:spcPct val="100000"/>
              </a:lnSpc>
              <a:spcBef>
                <a:spcPts val="0"/>
              </a:spcBef>
              <a:spcAft>
                <a:spcPts val="0"/>
              </a:spcAft>
              <a:buSzPts val="1100"/>
              <a:buNone/>
            </a:pPr>
            <a:r>
              <a:t/>
            </a:r>
            <a:endParaRPr sz="1600"/>
          </a:p>
          <a:p>
            <a:pPr indent="0" lvl="0" marL="0" rtl="0" algn="l">
              <a:lnSpc>
                <a:spcPct val="100000"/>
              </a:lnSpc>
              <a:spcBef>
                <a:spcPts val="0"/>
              </a:spcBef>
              <a:spcAft>
                <a:spcPts val="0"/>
              </a:spcAft>
              <a:buSzPts val="1100"/>
              <a:buNone/>
            </a:pPr>
            <a:r>
              <a:rPr lang="en-CA" sz="1600"/>
              <a:t>Having loosely coupled modules also means that we can scale components individually if needed. If the database needs to be upgraded, or if data processing needs more robust features, it won’t significantly affect the data collection or user interface components.</a:t>
            </a:r>
            <a:endParaRPr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cd60dceb1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cd60dceb1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Dom</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d60dceb1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cd60dceb1c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000"/>
              </a:spcBef>
              <a:spcAft>
                <a:spcPts val="0"/>
              </a:spcAft>
              <a:buClr>
                <a:schemeClr val="dk1"/>
              </a:buClr>
              <a:buSzPts val="935"/>
              <a:buFont typeface="Arial"/>
              <a:buNone/>
            </a:pPr>
            <a:r>
              <a:rPr lang="en-CA" sz="1600">
                <a:solidFill>
                  <a:schemeClr val="dk1"/>
                </a:solidFill>
                <a:latin typeface="Lato"/>
                <a:ea typeface="Lato"/>
                <a:cs typeface="Lato"/>
                <a:sym typeface="Lato"/>
              </a:rPr>
              <a:t>For the continuation of this project we used rational unified process.</a:t>
            </a:r>
            <a:endParaRPr sz="1600">
              <a:solidFill>
                <a:schemeClr val="dk1"/>
              </a:solidFill>
              <a:latin typeface="Lato"/>
              <a:ea typeface="Lato"/>
              <a:cs typeface="Lato"/>
              <a:sym typeface="Lato"/>
            </a:endParaRPr>
          </a:p>
          <a:p>
            <a:pPr indent="-330200" lvl="0" marL="457200" rtl="0" algn="l">
              <a:lnSpc>
                <a:spcPct val="80000"/>
              </a:lnSpc>
              <a:spcBef>
                <a:spcPts val="1200"/>
              </a:spcBef>
              <a:spcAft>
                <a:spcPts val="0"/>
              </a:spcAft>
              <a:buClr>
                <a:schemeClr val="dk1"/>
              </a:buClr>
              <a:buSzPts val="1600"/>
              <a:buFont typeface="Lato"/>
              <a:buChar char="●"/>
            </a:pPr>
            <a:r>
              <a:rPr b="1" lang="en-CA" sz="1600">
                <a:solidFill>
                  <a:schemeClr val="dk1"/>
                </a:solidFill>
                <a:latin typeface="Lato"/>
                <a:ea typeface="Lato"/>
                <a:cs typeface="Lato"/>
                <a:sym typeface="Lato"/>
              </a:rPr>
              <a:t>Inception Phase:</a:t>
            </a:r>
            <a:r>
              <a:rPr lang="en-CA" sz="1600">
                <a:solidFill>
                  <a:schemeClr val="dk1"/>
                </a:solidFill>
                <a:latin typeface="Lato"/>
                <a:ea typeface="Lato"/>
                <a:cs typeface="Lato"/>
                <a:sym typeface="Lato"/>
              </a:rPr>
              <a:t> Gathering requirements for added functionality.</a:t>
            </a:r>
            <a:endParaRPr sz="1600">
              <a:solidFill>
                <a:schemeClr val="dk1"/>
              </a:solidFill>
              <a:latin typeface="Lato"/>
              <a:ea typeface="Lato"/>
              <a:cs typeface="Lato"/>
              <a:sym typeface="Lato"/>
            </a:endParaRPr>
          </a:p>
          <a:p>
            <a:pPr indent="-330200" lvl="0" marL="457200" rtl="0" algn="l">
              <a:lnSpc>
                <a:spcPct val="80000"/>
              </a:lnSpc>
              <a:spcBef>
                <a:spcPts val="1000"/>
              </a:spcBef>
              <a:spcAft>
                <a:spcPts val="0"/>
              </a:spcAft>
              <a:buClr>
                <a:schemeClr val="dk1"/>
              </a:buClr>
              <a:buSzPts val="1600"/>
              <a:buFont typeface="Lato"/>
              <a:buChar char="●"/>
            </a:pPr>
            <a:r>
              <a:rPr b="1" lang="en-CA" sz="1600">
                <a:solidFill>
                  <a:schemeClr val="dk1"/>
                </a:solidFill>
                <a:latin typeface="Lato"/>
                <a:ea typeface="Lato"/>
                <a:cs typeface="Lato"/>
                <a:sym typeface="Lato"/>
              </a:rPr>
              <a:t>Elaboration Phase: </a:t>
            </a:r>
            <a:r>
              <a:rPr lang="en-CA" sz="1600">
                <a:solidFill>
                  <a:schemeClr val="dk1"/>
                </a:solidFill>
                <a:latin typeface="Lato"/>
                <a:ea typeface="Lato"/>
                <a:cs typeface="Lato"/>
                <a:sym typeface="Lato"/>
              </a:rPr>
              <a:t> Designing the new functionality and determining risks.</a:t>
            </a:r>
            <a:endParaRPr sz="1600">
              <a:solidFill>
                <a:schemeClr val="dk1"/>
              </a:solidFill>
              <a:latin typeface="Lato"/>
              <a:ea typeface="Lato"/>
              <a:cs typeface="Lato"/>
              <a:sym typeface="Lato"/>
            </a:endParaRPr>
          </a:p>
          <a:p>
            <a:pPr indent="-330200" lvl="0" marL="457200" rtl="0" algn="l">
              <a:lnSpc>
                <a:spcPct val="80000"/>
              </a:lnSpc>
              <a:spcBef>
                <a:spcPts val="1000"/>
              </a:spcBef>
              <a:spcAft>
                <a:spcPts val="0"/>
              </a:spcAft>
              <a:buClr>
                <a:schemeClr val="dk1"/>
              </a:buClr>
              <a:buSzPts val="1600"/>
              <a:buFont typeface="Lato"/>
              <a:buChar char="●"/>
            </a:pPr>
            <a:r>
              <a:rPr b="1" lang="en-CA" sz="1600">
                <a:solidFill>
                  <a:schemeClr val="dk1"/>
                </a:solidFill>
                <a:latin typeface="Lato"/>
                <a:ea typeface="Lato"/>
                <a:cs typeface="Lato"/>
                <a:sym typeface="Lato"/>
              </a:rPr>
              <a:t>Construction Phase: </a:t>
            </a:r>
            <a:r>
              <a:rPr lang="en-CA" sz="1600">
                <a:solidFill>
                  <a:schemeClr val="dk1"/>
                </a:solidFill>
                <a:latin typeface="Lato"/>
                <a:ea typeface="Lato"/>
                <a:cs typeface="Lato"/>
                <a:sym typeface="Lato"/>
              </a:rPr>
              <a:t>Developing the system with the new functionality, and documentation. Split up into three phases.</a:t>
            </a:r>
            <a:endParaRPr sz="1600">
              <a:solidFill>
                <a:schemeClr val="dk1"/>
              </a:solidFill>
              <a:latin typeface="Lato"/>
              <a:ea typeface="Lato"/>
              <a:cs typeface="Lato"/>
              <a:sym typeface="Lato"/>
            </a:endParaRPr>
          </a:p>
          <a:p>
            <a:pPr indent="-330200" lvl="0" marL="457200" rtl="0" algn="l">
              <a:lnSpc>
                <a:spcPct val="80000"/>
              </a:lnSpc>
              <a:spcBef>
                <a:spcPts val="1000"/>
              </a:spcBef>
              <a:spcAft>
                <a:spcPts val="0"/>
              </a:spcAft>
              <a:buClr>
                <a:schemeClr val="dk1"/>
              </a:buClr>
              <a:buSzPts val="1600"/>
              <a:buFont typeface="Lato"/>
              <a:buChar char="●"/>
            </a:pPr>
            <a:r>
              <a:rPr b="1" lang="en-CA" sz="1600">
                <a:solidFill>
                  <a:schemeClr val="dk1"/>
                </a:solidFill>
                <a:latin typeface="Lato"/>
                <a:ea typeface="Lato"/>
                <a:cs typeface="Lato"/>
                <a:sym typeface="Lato"/>
              </a:rPr>
              <a:t>Transition Phase: </a:t>
            </a:r>
            <a:r>
              <a:rPr lang="en-CA" sz="1600">
                <a:solidFill>
                  <a:schemeClr val="dk1"/>
                </a:solidFill>
                <a:latin typeface="Lato"/>
                <a:ea typeface="Lato"/>
                <a:cs typeface="Lato"/>
                <a:sym typeface="Lato"/>
              </a:rPr>
              <a:t>Deploy the system onto the production environment.</a:t>
            </a:r>
            <a:endParaRPr sz="1600">
              <a:solidFill>
                <a:schemeClr val="dk1"/>
              </a:solidFill>
              <a:latin typeface="Lato"/>
              <a:ea typeface="Lato"/>
              <a:cs typeface="Lato"/>
              <a:sym typeface="Lato"/>
            </a:endParaRPr>
          </a:p>
          <a:p>
            <a:pPr indent="-330200" lvl="0" marL="457200" rtl="0" algn="l">
              <a:lnSpc>
                <a:spcPct val="80000"/>
              </a:lnSpc>
              <a:spcBef>
                <a:spcPts val="1000"/>
              </a:spcBef>
              <a:spcAft>
                <a:spcPts val="0"/>
              </a:spcAft>
              <a:buClr>
                <a:schemeClr val="dk1"/>
              </a:buClr>
              <a:buSzPts val="1600"/>
              <a:buFont typeface="Lato"/>
              <a:buChar char="●"/>
            </a:pPr>
            <a:r>
              <a:rPr b="1" lang="en-CA" sz="1600">
                <a:solidFill>
                  <a:schemeClr val="dk1"/>
                </a:solidFill>
                <a:latin typeface="Lato"/>
                <a:ea typeface="Lato"/>
                <a:cs typeface="Lato"/>
                <a:sym typeface="Lato"/>
              </a:rPr>
              <a:t>Maintenance: </a:t>
            </a:r>
            <a:r>
              <a:rPr lang="en-CA" sz="1600">
                <a:solidFill>
                  <a:schemeClr val="dk1"/>
                </a:solidFill>
                <a:latin typeface="Lato"/>
                <a:ea typeface="Lato"/>
                <a:cs typeface="Lato"/>
                <a:sym typeface="Lato"/>
              </a:rPr>
              <a:t>Tweak the system to work as intended on the live environment.</a:t>
            </a:r>
            <a:endParaRPr sz="1600">
              <a:solidFill>
                <a:schemeClr val="dk1"/>
              </a:solidFill>
              <a:latin typeface="Lato"/>
              <a:ea typeface="Lato"/>
              <a:cs typeface="Lato"/>
              <a:sym typeface="Lato"/>
            </a:endParaRPr>
          </a:p>
          <a:p>
            <a:pPr indent="0" lvl="0" marL="0" rtl="0" algn="l">
              <a:lnSpc>
                <a:spcPct val="80000"/>
              </a:lnSpc>
              <a:spcBef>
                <a:spcPts val="1200"/>
              </a:spcBef>
              <a:spcAft>
                <a:spcPts val="0"/>
              </a:spcAft>
              <a:buClr>
                <a:schemeClr val="dk1"/>
              </a:buClr>
              <a:buSzPts val="935"/>
              <a:buFont typeface="Arial"/>
              <a:buNone/>
            </a:pPr>
            <a:r>
              <a:rPr lang="en-CA" sz="1600">
                <a:solidFill>
                  <a:schemeClr val="dk1"/>
                </a:solidFill>
                <a:latin typeface="Lato"/>
                <a:ea typeface="Lato"/>
                <a:cs typeface="Lato"/>
                <a:sym typeface="Lato"/>
              </a:rPr>
              <a:t>Tracking the development of the ATS.</a:t>
            </a:r>
            <a:endParaRPr sz="1600">
              <a:solidFill>
                <a:schemeClr val="dk1"/>
              </a:solidFill>
              <a:latin typeface="Lato"/>
              <a:ea typeface="Lato"/>
              <a:cs typeface="Lato"/>
              <a:sym typeface="Lato"/>
            </a:endParaRPr>
          </a:p>
          <a:p>
            <a:pPr indent="-330200" lvl="0" marL="457200" rtl="0" algn="l">
              <a:lnSpc>
                <a:spcPct val="80000"/>
              </a:lnSpc>
              <a:spcBef>
                <a:spcPts val="1200"/>
              </a:spcBef>
              <a:spcAft>
                <a:spcPts val="0"/>
              </a:spcAft>
              <a:buClr>
                <a:schemeClr val="dk1"/>
              </a:buClr>
              <a:buSzPts val="1600"/>
              <a:buFont typeface="Lato"/>
              <a:buChar char="●"/>
            </a:pPr>
            <a:r>
              <a:rPr b="1" lang="en-CA" sz="1600">
                <a:solidFill>
                  <a:schemeClr val="dk1"/>
                </a:solidFill>
                <a:latin typeface="Lato"/>
                <a:ea typeface="Lato"/>
                <a:cs typeface="Lato"/>
                <a:sym typeface="Lato"/>
              </a:rPr>
              <a:t>Jira: </a:t>
            </a:r>
            <a:r>
              <a:rPr lang="en-CA" sz="1600">
                <a:solidFill>
                  <a:schemeClr val="dk1"/>
                </a:solidFill>
                <a:latin typeface="Lato"/>
                <a:ea typeface="Lato"/>
                <a:cs typeface="Lato"/>
                <a:sym typeface="Lato"/>
              </a:rPr>
              <a:t>Provided work flow via work ticket creation and time tracking.</a:t>
            </a:r>
            <a:endParaRPr sz="1600">
              <a:solidFill>
                <a:schemeClr val="dk1"/>
              </a:solidFill>
              <a:latin typeface="Lato"/>
              <a:ea typeface="Lato"/>
              <a:cs typeface="Lato"/>
              <a:sym typeface="Lato"/>
            </a:endParaRPr>
          </a:p>
          <a:p>
            <a:pPr indent="-330200" lvl="0" marL="457200" rtl="0" algn="l">
              <a:lnSpc>
                <a:spcPct val="80000"/>
              </a:lnSpc>
              <a:spcBef>
                <a:spcPts val="1000"/>
              </a:spcBef>
              <a:spcAft>
                <a:spcPts val="0"/>
              </a:spcAft>
              <a:buClr>
                <a:schemeClr val="dk1"/>
              </a:buClr>
              <a:buSzPts val="1600"/>
              <a:buFont typeface="Lato"/>
              <a:buChar char="●"/>
            </a:pPr>
            <a:r>
              <a:rPr b="1" lang="en-CA" sz="1600">
                <a:solidFill>
                  <a:schemeClr val="dk1"/>
                </a:solidFill>
                <a:latin typeface="Lato"/>
                <a:ea typeface="Lato"/>
                <a:cs typeface="Lato"/>
                <a:sym typeface="Lato"/>
              </a:rPr>
              <a:t>Github: </a:t>
            </a:r>
            <a:r>
              <a:rPr lang="en-CA" sz="1600">
                <a:solidFill>
                  <a:schemeClr val="dk1"/>
                </a:solidFill>
                <a:latin typeface="Lato"/>
                <a:ea typeface="Lato"/>
                <a:cs typeface="Lato"/>
                <a:sym typeface="Lato"/>
              </a:rPr>
              <a:t>Version control for the code base.</a:t>
            </a:r>
            <a:endParaRPr sz="1600">
              <a:solidFill>
                <a:schemeClr val="dk1"/>
              </a:solidFill>
              <a:latin typeface="Lato"/>
              <a:ea typeface="Lato"/>
              <a:cs typeface="Lato"/>
              <a:sym typeface="Lato"/>
            </a:endParaRPr>
          </a:p>
          <a:p>
            <a:pPr indent="-330200" lvl="0" marL="457200" rtl="0" algn="l">
              <a:lnSpc>
                <a:spcPct val="80000"/>
              </a:lnSpc>
              <a:spcBef>
                <a:spcPts val="1000"/>
              </a:spcBef>
              <a:spcAft>
                <a:spcPts val="0"/>
              </a:spcAft>
              <a:buClr>
                <a:schemeClr val="dk1"/>
              </a:buClr>
              <a:buSzPts val="1600"/>
              <a:buFont typeface="Lato"/>
              <a:buChar char="●"/>
            </a:pPr>
            <a:r>
              <a:rPr b="1" lang="en-CA" sz="1600">
                <a:solidFill>
                  <a:schemeClr val="dk1"/>
                </a:solidFill>
                <a:latin typeface="Lato"/>
                <a:ea typeface="Lato"/>
                <a:cs typeface="Lato"/>
                <a:sym typeface="Lato"/>
              </a:rPr>
              <a:t>Google Drive: </a:t>
            </a:r>
            <a:r>
              <a:rPr lang="en-CA" sz="1600">
                <a:solidFill>
                  <a:schemeClr val="dk1"/>
                </a:solidFill>
                <a:latin typeface="Lato"/>
                <a:ea typeface="Lato"/>
                <a:cs typeface="Lato"/>
                <a:sym typeface="Lato"/>
              </a:rPr>
              <a:t>Centralized system documentation storage</a:t>
            </a:r>
            <a:endParaRPr sz="1600">
              <a:solidFill>
                <a:schemeClr val="dk1"/>
              </a:solidFill>
              <a:latin typeface="Lato"/>
              <a:ea typeface="Lato"/>
              <a:cs typeface="Lato"/>
              <a:sym typeface="Lato"/>
            </a:endParaRPr>
          </a:p>
          <a:p>
            <a:pPr indent="-330200" lvl="0" marL="457200" rtl="0" algn="l">
              <a:lnSpc>
                <a:spcPct val="80000"/>
              </a:lnSpc>
              <a:spcBef>
                <a:spcPts val="1000"/>
              </a:spcBef>
              <a:spcAft>
                <a:spcPts val="0"/>
              </a:spcAft>
              <a:buClr>
                <a:schemeClr val="dk1"/>
              </a:buClr>
              <a:buSzPts val="1600"/>
              <a:buFont typeface="Lato"/>
              <a:buChar char="●"/>
            </a:pPr>
            <a:r>
              <a:rPr b="1" lang="en-CA" sz="1600">
                <a:solidFill>
                  <a:schemeClr val="dk1"/>
                </a:solidFill>
                <a:latin typeface="Lato"/>
                <a:ea typeface="Lato"/>
                <a:cs typeface="Lato"/>
                <a:sym typeface="Lato"/>
              </a:rPr>
              <a:t>Confluence: </a:t>
            </a:r>
            <a:r>
              <a:rPr lang="en-CA" sz="1600">
                <a:solidFill>
                  <a:schemeClr val="dk1"/>
                </a:solidFill>
                <a:latin typeface="Lato"/>
                <a:ea typeface="Lato"/>
                <a:cs typeface="Lato"/>
                <a:sym typeface="Lato"/>
              </a:rPr>
              <a:t>Holds meeting notes and client discussions for the project.</a:t>
            </a:r>
            <a:endParaRPr sz="1600">
              <a:solidFill>
                <a:schemeClr val="dk1"/>
              </a:solidFill>
              <a:latin typeface="Lato"/>
              <a:ea typeface="Lato"/>
              <a:cs typeface="Lato"/>
              <a:sym typeface="Lato"/>
            </a:endParaRPr>
          </a:p>
          <a:p>
            <a:pPr indent="0" lvl="0" marL="0" rtl="0" algn="l">
              <a:lnSpc>
                <a:spcPct val="100000"/>
              </a:lnSpc>
              <a:spcBef>
                <a:spcPts val="1000"/>
              </a:spcBef>
              <a:spcAft>
                <a:spcPts val="0"/>
              </a:spcAft>
              <a:buClr>
                <a:schemeClr val="dk1"/>
              </a:buClr>
              <a:buSzPts val="1100"/>
              <a:buFont typeface="Arial"/>
              <a:buNone/>
            </a:pPr>
            <a:r>
              <a:t/>
            </a:r>
            <a:endParaRPr sz="1505">
              <a:solidFill>
                <a:schemeClr val="dk1"/>
              </a:solidFill>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cd60dceb1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2cd60dceb1c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Dom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CA" sz="1600"/>
              <a:t>Scrum master: Directs the teams into what work is getting done each week.</a:t>
            </a:r>
            <a:endParaRPr sz="1600"/>
          </a:p>
          <a:p>
            <a:pPr indent="0" lvl="0" marL="0" rtl="0" algn="l">
              <a:lnSpc>
                <a:spcPct val="100000"/>
              </a:lnSpc>
              <a:spcBef>
                <a:spcPts val="0"/>
              </a:spcBef>
              <a:spcAft>
                <a:spcPts val="0"/>
              </a:spcAft>
              <a:buSzPts val="1100"/>
              <a:buNone/>
            </a:pPr>
            <a:r>
              <a:t/>
            </a:r>
            <a:endParaRPr sz="1600"/>
          </a:p>
          <a:p>
            <a:pPr indent="0" lvl="0" marL="0" rtl="0" algn="l">
              <a:lnSpc>
                <a:spcPct val="100000"/>
              </a:lnSpc>
              <a:spcBef>
                <a:spcPts val="0"/>
              </a:spcBef>
              <a:spcAft>
                <a:spcPts val="0"/>
              </a:spcAft>
              <a:buSzPts val="1100"/>
              <a:buNone/>
            </a:pPr>
            <a:r>
              <a:rPr lang="en-CA" sz="1600"/>
              <a:t>Product Owner: Holds the idea of the product as described by the clients, and lets the team know what needs to be done and what is more important to our clients.</a:t>
            </a:r>
            <a:endParaRPr sz="1600"/>
          </a:p>
          <a:p>
            <a:pPr indent="0" lvl="0" marL="0" rtl="0" algn="l">
              <a:lnSpc>
                <a:spcPct val="100000"/>
              </a:lnSpc>
              <a:spcBef>
                <a:spcPts val="0"/>
              </a:spcBef>
              <a:spcAft>
                <a:spcPts val="0"/>
              </a:spcAft>
              <a:buSzPts val="1100"/>
              <a:buNone/>
            </a:pPr>
            <a:r>
              <a:t/>
            </a:r>
            <a:endParaRPr sz="1600"/>
          </a:p>
          <a:p>
            <a:pPr indent="0" lvl="0" marL="0" rtl="0" algn="l">
              <a:lnSpc>
                <a:spcPct val="100000"/>
              </a:lnSpc>
              <a:spcBef>
                <a:spcPts val="0"/>
              </a:spcBef>
              <a:spcAft>
                <a:spcPts val="0"/>
              </a:spcAft>
              <a:buSzPts val="1100"/>
              <a:buNone/>
            </a:pPr>
            <a:r>
              <a:rPr lang="en-CA" sz="1600"/>
              <a:t>Developers: Create and test the system and bicker.</a:t>
            </a:r>
            <a:endParaRPr sz="16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d60dceb1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2cd60dceb1c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D</a:t>
            </a:r>
            <a:r>
              <a:rPr lang="en-CA"/>
              <a:t>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d60dceb1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d60dceb1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sz="1600"/>
              <a:t>We used github actions for our </a:t>
            </a:r>
            <a:r>
              <a:rPr lang="en-CA" sz="1600"/>
              <a:t>continuous</a:t>
            </a:r>
            <a:r>
              <a:rPr lang="en-CA" sz="1600"/>
              <a:t> integration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CA" sz="1600"/>
              <a:t>Every time we made changes to the system it would test the proposed changes and give a report on system activity.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CA" sz="1600"/>
              <a:t>Black: Checks and formats python code to python standards and for better readability.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CA" sz="1600"/>
              <a:t>Flake8: Checks </a:t>
            </a:r>
            <a:r>
              <a:rPr lang="en-CA" sz="1600"/>
              <a:t>python</a:t>
            </a:r>
            <a:r>
              <a:rPr lang="en-CA" sz="1600"/>
              <a:t> code for errors and styling issues.</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d60dceb1c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d60dceb1c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Dom</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d60dceb1c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2cd60dceb1c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Dom</a:t>
            </a:r>
            <a:endParaRPr/>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CA" sz="1600"/>
              <a:t>Jacob’s notes:</a:t>
            </a:r>
            <a:endParaRPr sz="1600"/>
          </a:p>
          <a:p>
            <a:pPr indent="0" lvl="0" marL="0" rtl="0" algn="l">
              <a:lnSpc>
                <a:spcPct val="100000"/>
              </a:lnSpc>
              <a:spcBef>
                <a:spcPts val="0"/>
              </a:spcBef>
              <a:spcAft>
                <a:spcPts val="0"/>
              </a:spcAft>
              <a:buSzPts val="1100"/>
              <a:buNone/>
            </a:pPr>
            <a:r>
              <a:rPr lang="en-CA" sz="1600"/>
              <a:t>Risk management is a vital activity in software engineering. For the ATS, there are a number of risks that we identified could cause problems for the system, and these had to be considered when designing the product. So, </a:t>
            </a:r>
            <a:r>
              <a:rPr lang="en-CA" sz="1600">
                <a:solidFill>
                  <a:schemeClr val="dk1"/>
                </a:solidFill>
              </a:rPr>
              <a:t>we devised mitigation strategies to help prevent or minimize the impact of each risk.</a:t>
            </a:r>
            <a:endParaRPr sz="1600"/>
          </a:p>
          <a:p>
            <a:pPr indent="0" lvl="0" marL="0" rtl="0" algn="l">
              <a:lnSpc>
                <a:spcPct val="100000"/>
              </a:lnSpc>
              <a:spcBef>
                <a:spcPts val="0"/>
              </a:spcBef>
              <a:spcAft>
                <a:spcPts val="0"/>
              </a:spcAft>
              <a:buSzPts val="1100"/>
              <a:buNone/>
            </a:pPr>
            <a:r>
              <a:t/>
            </a:r>
            <a:endParaRPr sz="1600"/>
          </a:p>
          <a:p>
            <a:pPr indent="0" lvl="0" marL="0" rtl="0" algn="l">
              <a:lnSpc>
                <a:spcPct val="100000"/>
              </a:lnSpc>
              <a:spcBef>
                <a:spcPts val="0"/>
              </a:spcBef>
              <a:spcAft>
                <a:spcPts val="0"/>
              </a:spcAft>
              <a:buSzPts val="1100"/>
              <a:buNone/>
            </a:pPr>
            <a:r>
              <a:rPr lang="en-CA" sz="1600"/>
              <a:t>Some of these risks are: [slide]</a:t>
            </a:r>
            <a:endParaRPr sz="1600"/>
          </a:p>
          <a:p>
            <a:pPr indent="0" lvl="0" marL="0" rtl="0" algn="l">
              <a:lnSpc>
                <a:spcPct val="100000"/>
              </a:lnSpc>
              <a:spcBef>
                <a:spcPts val="0"/>
              </a:spcBef>
              <a:spcAft>
                <a:spcPts val="0"/>
              </a:spcAft>
              <a:buSzPts val="1100"/>
              <a:buNone/>
            </a:pPr>
            <a:r>
              <a:t/>
            </a:r>
            <a:endParaRPr sz="1600"/>
          </a:p>
          <a:p>
            <a:pPr indent="0" lvl="0" marL="0" rtl="0" algn="l">
              <a:lnSpc>
                <a:spcPct val="100000"/>
              </a:lnSpc>
              <a:spcBef>
                <a:spcPts val="0"/>
              </a:spcBef>
              <a:spcAft>
                <a:spcPts val="0"/>
              </a:spcAft>
              <a:buSzPts val="1100"/>
              <a:buNone/>
            </a:pPr>
            <a:r>
              <a:rPr lang="en-CA" sz="1600"/>
              <a:t>The key to risk management is continuous monitoring and the ability to adapt to changes as needed. </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d60dceb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d60dceb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600"/>
              <a:t>We will walk through some of the challenges and requirements identified, some system design and development work, and a live demo of our project in action at the end.</a:t>
            </a:r>
            <a:endParaRPr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cd60dceb1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cd60dceb1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JAKE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sz="1600"/>
              <a:t>Hello everyone, for those who don’t know me I am Jake, I was scrum master and developer for the project.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CA" sz="1600"/>
              <a:t>I am going to talk a little bit about the design of the system.</a:t>
            </a:r>
            <a:endParaRPr sz="16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9f701544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c9f701544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JAKE</a:t>
            </a:r>
            <a:endParaRPr/>
          </a:p>
          <a:p>
            <a:pPr indent="0" lvl="0" marL="0" rtl="0" algn="l">
              <a:spcBef>
                <a:spcPts val="0"/>
              </a:spcBef>
              <a:spcAft>
                <a:spcPts val="0"/>
              </a:spcAft>
              <a:buNone/>
            </a:pPr>
            <a:r>
              <a:t/>
            </a:r>
            <a:endParaRPr sz="1400"/>
          </a:p>
          <a:p>
            <a:pPr indent="-336550" lvl="0" marL="457200" rtl="0" algn="l">
              <a:spcBef>
                <a:spcPts val="0"/>
              </a:spcBef>
              <a:spcAft>
                <a:spcPts val="0"/>
              </a:spcAft>
              <a:buSzPts val="1700"/>
              <a:buChar char="-"/>
            </a:pPr>
            <a:r>
              <a:rPr lang="en-CA" sz="1700"/>
              <a:t>Here is a quick look at our database schema diagram</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CA" sz="1700"/>
              <a:t>Detailed descriptions of the </a:t>
            </a:r>
            <a:r>
              <a:rPr lang="en-CA" sz="1700"/>
              <a:t>database and it’s tables are included in the system documentation.</a:t>
            </a:r>
            <a:endParaRPr sz="17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caf4daeb1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caf4daeb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JAKE</a:t>
            </a:r>
            <a:endParaRPr/>
          </a:p>
          <a:p>
            <a:pPr indent="0" lvl="0" marL="0" rtl="0" algn="l">
              <a:spcBef>
                <a:spcPts val="0"/>
              </a:spcBef>
              <a:spcAft>
                <a:spcPts val="0"/>
              </a:spcAft>
              <a:buNone/>
            </a:pPr>
            <a:r>
              <a:t/>
            </a:r>
            <a:endParaRPr sz="1400"/>
          </a:p>
          <a:p>
            <a:pPr indent="-330200" lvl="0" marL="457200" rtl="0" algn="l">
              <a:spcBef>
                <a:spcPts val="0"/>
              </a:spcBef>
              <a:spcAft>
                <a:spcPts val="0"/>
              </a:spcAft>
              <a:buSzPts val="1600"/>
              <a:buChar char="-"/>
            </a:pPr>
            <a:r>
              <a:rPr lang="en-CA" sz="1600"/>
              <a:t>Here are some of the design considerations that were implemented for the database</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Data collected from the API is </a:t>
            </a:r>
            <a:r>
              <a:rPr lang="en-CA" sz="1600"/>
              <a:t>split into:</a:t>
            </a:r>
            <a:endParaRPr sz="1600"/>
          </a:p>
          <a:p>
            <a:pPr indent="0" lvl="0" marL="45720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Data related to companies and stocks</a:t>
            </a:r>
            <a:endParaRPr sz="1600"/>
          </a:p>
          <a:p>
            <a:pPr indent="0" lvl="0" marL="91440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Data related to commodities</a:t>
            </a:r>
            <a:endParaRPr sz="1600"/>
          </a:p>
          <a:p>
            <a:pPr indent="0" lvl="0" marL="91440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Data related to index composites</a:t>
            </a:r>
            <a:endParaRPr sz="1600"/>
          </a:p>
          <a:p>
            <a:pPr indent="0" lvl="0" marL="91440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And data related to bonds like the US Treasury</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Each type of data will have a lookup table and corresponding values tables with a one to many relationship</a:t>
            </a:r>
            <a:endParaRPr sz="1600"/>
          </a:p>
          <a:p>
            <a:pPr indent="0" lvl="0" marL="45720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Since things like stock symbols and company names are prone to change, this was necessary to implement to prevent any update anomalies from happening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Stock, index, and commodity values are split up into realtime and historical tables.</a:t>
            </a:r>
            <a:endParaRPr sz="1600"/>
          </a:p>
          <a:p>
            <a:pPr indent="0" lvl="0" marL="0" rtl="0" algn="l">
              <a:spcBef>
                <a:spcPts val="0"/>
              </a:spcBef>
              <a:spcAft>
                <a:spcPts val="0"/>
              </a:spcAft>
              <a:buNone/>
            </a:pPr>
            <a:r>
              <a:t/>
            </a:r>
            <a:endParaRPr sz="1600"/>
          </a:p>
          <a:p>
            <a:pPr indent="-330200" lvl="0" marL="914400" rtl="0" algn="l">
              <a:spcBef>
                <a:spcPts val="0"/>
              </a:spcBef>
              <a:spcAft>
                <a:spcPts val="0"/>
              </a:spcAft>
              <a:buSzPts val="1600"/>
              <a:buChar char="-"/>
            </a:pPr>
            <a:r>
              <a:rPr lang="en-CA" sz="1600"/>
              <a:t>This decision was made because the data source returns different output for both types of data.</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Triggers are attached to the database for ID generation</a:t>
            </a:r>
            <a:endParaRPr sz="1600"/>
          </a:p>
          <a:p>
            <a:pPr indent="0" lvl="0" marL="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For example, when the system encounters a new commodity such as crude oil, a trigger fires that creates and returns a unique ID for that commodity</a:t>
            </a:r>
            <a:endParaRPr sz="1600"/>
          </a:p>
          <a:p>
            <a:pPr indent="0" lvl="0" marL="45720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After the id is generated, a record will be inserted into the commodities lookup table, and value record can be inserted as normal.</a:t>
            </a:r>
            <a:endParaRPr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c9f701544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c9f701544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JAKE</a:t>
            </a:r>
            <a:endParaRPr/>
          </a:p>
          <a:p>
            <a:pPr indent="0" lvl="0" marL="0" rtl="0" algn="l">
              <a:spcBef>
                <a:spcPts val="0"/>
              </a:spcBef>
              <a:spcAft>
                <a:spcPts val="0"/>
              </a:spcAft>
              <a:buNone/>
            </a:pPr>
            <a:r>
              <a:t/>
            </a:r>
            <a:endParaRPr sz="1400"/>
          </a:p>
          <a:p>
            <a:pPr indent="-330200" lvl="0" marL="457200" rtl="0" algn="l">
              <a:spcBef>
                <a:spcPts val="0"/>
              </a:spcBef>
              <a:spcAft>
                <a:spcPts val="0"/>
              </a:spcAft>
              <a:buSzPts val="1600"/>
              <a:buChar char="-"/>
            </a:pPr>
            <a:r>
              <a:rPr lang="en-CA" sz="1600"/>
              <a:t>For front-end technologies we used</a:t>
            </a:r>
            <a:endParaRPr sz="1600"/>
          </a:p>
          <a:p>
            <a:pPr indent="0" lvl="0" marL="91440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Javascript for client side operations</a:t>
            </a:r>
            <a:endParaRPr sz="1600"/>
          </a:p>
          <a:p>
            <a:pPr indent="0" lvl="0" marL="0" rtl="0" algn="l">
              <a:spcBef>
                <a:spcPts val="0"/>
              </a:spcBef>
              <a:spcAft>
                <a:spcPts val="0"/>
              </a:spcAft>
              <a:buNone/>
            </a:pPr>
            <a:r>
              <a:t/>
            </a:r>
            <a:endParaRPr sz="1600"/>
          </a:p>
          <a:p>
            <a:pPr indent="-330200" lvl="0" marL="914400" rtl="0" algn="l">
              <a:spcBef>
                <a:spcPts val="0"/>
              </a:spcBef>
              <a:spcAft>
                <a:spcPts val="0"/>
              </a:spcAft>
              <a:buSzPts val="1600"/>
              <a:buChar char="-"/>
            </a:pPr>
            <a:r>
              <a:rPr lang="en-CA" sz="1600"/>
              <a:t>Jinja2 templating for structure</a:t>
            </a:r>
            <a:endParaRPr sz="1600"/>
          </a:p>
          <a:p>
            <a:pPr indent="0" lvl="0" marL="91440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And Bootstrap as our CSS framework</a:t>
            </a:r>
            <a:endParaRPr sz="1600"/>
          </a:p>
          <a:p>
            <a:pPr indent="0" lvl="0" marL="914400" rtl="0" algn="l">
              <a:spcBef>
                <a:spcPts val="0"/>
              </a:spcBef>
              <a:spcAft>
                <a:spcPts val="0"/>
              </a:spcAft>
              <a:buNone/>
            </a:pPr>
            <a:r>
              <a:t/>
            </a:r>
            <a:endParaRPr sz="1600"/>
          </a:p>
          <a:p>
            <a:pPr indent="-330200" lvl="2" marL="1371600" rtl="0" algn="l">
              <a:spcBef>
                <a:spcPts val="0"/>
              </a:spcBef>
              <a:spcAft>
                <a:spcPts val="0"/>
              </a:spcAft>
              <a:buSzPts val="1600"/>
              <a:buChar char="-"/>
            </a:pPr>
            <a:r>
              <a:rPr lang="en-CA" sz="1600"/>
              <a:t>We decided to use bootstrap </a:t>
            </a:r>
            <a:r>
              <a:rPr lang="en-CA" sz="1600"/>
              <a:t>because we were already familiar with it.</a:t>
            </a:r>
            <a:endParaRPr sz="1600"/>
          </a:p>
          <a:p>
            <a:pPr indent="0" lvl="0" marL="1371600" rtl="0" algn="l">
              <a:spcBef>
                <a:spcPts val="0"/>
              </a:spcBef>
              <a:spcAft>
                <a:spcPts val="0"/>
              </a:spcAft>
              <a:buNone/>
            </a:pPr>
            <a:r>
              <a:t/>
            </a:r>
            <a:endParaRPr sz="1600"/>
          </a:p>
          <a:p>
            <a:pPr indent="-330200" lvl="2" marL="1371600" rtl="0" algn="l">
              <a:spcBef>
                <a:spcPts val="0"/>
              </a:spcBef>
              <a:spcAft>
                <a:spcPts val="0"/>
              </a:spcAft>
              <a:buSzPts val="1600"/>
              <a:buChar char="-"/>
            </a:pPr>
            <a:r>
              <a:rPr lang="en-CA" sz="1600"/>
              <a:t>It also provides easy to implement responsive design</a:t>
            </a:r>
            <a:endParaRPr sz="1600"/>
          </a:p>
          <a:p>
            <a:pPr indent="0" lvl="0" marL="137160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We used Flask to </a:t>
            </a:r>
            <a:r>
              <a:rPr lang="en-CA" sz="1600"/>
              <a:t>handle all of our backend operations</a:t>
            </a:r>
            <a:endParaRPr sz="1600"/>
          </a:p>
          <a:p>
            <a:pPr indent="0" lvl="0" marL="0" rtl="0" algn="l">
              <a:spcBef>
                <a:spcPts val="0"/>
              </a:spcBef>
              <a:spcAft>
                <a:spcPts val="0"/>
              </a:spcAft>
              <a:buNone/>
            </a:pPr>
            <a:r>
              <a:t/>
            </a:r>
            <a:endParaRPr sz="1600"/>
          </a:p>
          <a:p>
            <a:pPr indent="-330200" lvl="0" marL="914400" rtl="0" algn="l">
              <a:spcBef>
                <a:spcPts val="0"/>
              </a:spcBef>
              <a:spcAft>
                <a:spcPts val="0"/>
              </a:spcAft>
              <a:buSzPts val="1600"/>
              <a:buChar char="-"/>
            </a:pPr>
            <a:r>
              <a:rPr lang="en-CA" sz="1600"/>
              <a:t>Due to the rest of our project being written in python, Flask was an easy choice being that it's a python based web framework</a:t>
            </a:r>
            <a:endParaRPr sz="1600"/>
          </a:p>
          <a:p>
            <a:pPr indent="0" lvl="0" marL="0" rtl="0" algn="l">
              <a:spcBef>
                <a:spcPts val="0"/>
              </a:spcBef>
              <a:spcAft>
                <a:spcPts val="0"/>
              </a:spcAft>
              <a:buNone/>
            </a:pPr>
            <a:r>
              <a:t/>
            </a:r>
            <a:endParaRPr sz="1600"/>
          </a:p>
          <a:p>
            <a:pPr indent="-330200" lvl="0" marL="914400" rtl="0" algn="l">
              <a:spcBef>
                <a:spcPts val="0"/>
              </a:spcBef>
              <a:spcAft>
                <a:spcPts val="0"/>
              </a:spcAft>
              <a:buSzPts val="1600"/>
              <a:buChar char="-"/>
            </a:pPr>
            <a:r>
              <a:rPr lang="en-CA" sz="1600"/>
              <a:t>Other reasons for choosing Flask are:</a:t>
            </a:r>
            <a:endParaRPr sz="1600"/>
          </a:p>
          <a:p>
            <a:pPr indent="0" lvl="0" marL="914400" rtl="0" algn="l">
              <a:spcBef>
                <a:spcPts val="0"/>
              </a:spcBef>
              <a:spcAft>
                <a:spcPts val="0"/>
              </a:spcAft>
              <a:buNone/>
            </a:pPr>
            <a:r>
              <a:t/>
            </a:r>
            <a:endParaRPr sz="1600"/>
          </a:p>
          <a:p>
            <a:pPr indent="-330200" lvl="1" marL="1371600" rtl="0" algn="l">
              <a:spcBef>
                <a:spcPts val="0"/>
              </a:spcBef>
              <a:spcAft>
                <a:spcPts val="0"/>
              </a:spcAft>
              <a:buSzPts val="1600"/>
              <a:buChar char="-"/>
            </a:pPr>
            <a:r>
              <a:rPr lang="en-CA" sz="1600"/>
              <a:t>It provides modules that automatically handle things like user authentication and session management</a:t>
            </a:r>
            <a:endParaRPr sz="1600"/>
          </a:p>
          <a:p>
            <a:pPr indent="0" lvl="0" marL="1371600" rtl="0" algn="l">
              <a:spcBef>
                <a:spcPts val="0"/>
              </a:spcBef>
              <a:spcAft>
                <a:spcPts val="0"/>
              </a:spcAft>
              <a:buNone/>
            </a:pPr>
            <a:r>
              <a:t/>
            </a:r>
            <a:endParaRPr sz="1600"/>
          </a:p>
          <a:p>
            <a:pPr indent="-330200" lvl="1" marL="1371600" rtl="0" algn="l">
              <a:spcBef>
                <a:spcPts val="0"/>
              </a:spcBef>
              <a:spcAft>
                <a:spcPts val="0"/>
              </a:spcAft>
              <a:buSzPts val="1600"/>
              <a:buChar char="-"/>
            </a:pPr>
            <a:r>
              <a:rPr lang="en-CA" sz="1600"/>
              <a:t>It is relatively easy to learn and work with.</a:t>
            </a:r>
            <a:endParaRPr sz="16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cd60dceb1c_28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cd60dceb1c_28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500"/>
              <a:t>JAKE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CA" sz="1600"/>
              <a:t>Here is a high </a:t>
            </a:r>
            <a:r>
              <a:rPr lang="en-CA" sz="1600"/>
              <a:t>level</a:t>
            </a:r>
            <a:r>
              <a:rPr lang="en-CA" sz="1600"/>
              <a:t> overview of how our flask </a:t>
            </a:r>
            <a:r>
              <a:rPr lang="en-CA" sz="1600"/>
              <a:t>application</a:t>
            </a:r>
            <a:r>
              <a:rPr lang="en-CA" sz="1600"/>
              <a:t> is deployed in our production environment.</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We are using NGINX as web server and reverse proxy</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Gunicorn is web server gateway interface, which acts a as a middle man between the web server and our application.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CA" sz="1600"/>
              <a:t>In order for </a:t>
            </a:r>
            <a:r>
              <a:rPr lang="en-CA" sz="1600"/>
              <a:t>clients to access our application they:</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Send http requests to the NGINX reverse proxy</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NGINX then forwards these requests to Gunicorn server, which provides an interface to the application.</a:t>
            </a:r>
            <a:endParaRPr sz="16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c9f701544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c9f701544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400"/>
              <a:t>JAKE</a:t>
            </a:r>
            <a:endParaRPr sz="1400"/>
          </a:p>
          <a:p>
            <a:pPr indent="0" lvl="0" marL="0" rtl="0" algn="l">
              <a:spcBef>
                <a:spcPts val="0"/>
              </a:spcBef>
              <a:spcAft>
                <a:spcPts val="0"/>
              </a:spcAft>
              <a:buNone/>
            </a:pPr>
            <a:r>
              <a:t/>
            </a:r>
            <a:endParaRPr sz="1400"/>
          </a:p>
          <a:p>
            <a:pPr indent="-330200" lvl="0" marL="457200" rtl="0" algn="l">
              <a:spcBef>
                <a:spcPts val="0"/>
              </a:spcBef>
              <a:spcAft>
                <a:spcPts val="0"/>
              </a:spcAft>
              <a:buSzPts val="1600"/>
              <a:buChar char="-"/>
            </a:pPr>
            <a:r>
              <a:rPr lang="en-CA" sz="1600"/>
              <a:t>On the right is an outline of the directory structure for the ATS user interface</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The files are split up into 5 main categories:</a:t>
            </a:r>
            <a:endParaRPr sz="1600"/>
          </a:p>
          <a:p>
            <a:pPr indent="0" lvl="0" marL="45720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Static files, which are files such css and javascript files</a:t>
            </a:r>
            <a:endParaRPr sz="1600"/>
          </a:p>
          <a:p>
            <a:pPr indent="0" lvl="0" marL="91440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HTML templates, to allow the easy addition or removal of UI pages</a:t>
            </a:r>
            <a:endParaRPr sz="1600"/>
          </a:p>
          <a:p>
            <a:pPr indent="0" lvl="0" marL="914400" rtl="0" algn="l">
              <a:spcBef>
                <a:spcPts val="0"/>
              </a:spcBef>
              <a:spcAft>
                <a:spcPts val="0"/>
              </a:spcAft>
              <a:buNone/>
            </a:pPr>
            <a:r>
              <a:t/>
            </a:r>
            <a:endParaRPr sz="1600"/>
          </a:p>
          <a:p>
            <a:pPr indent="-330200" lvl="1" marL="914400" rtl="0" algn="l">
              <a:spcBef>
                <a:spcPts val="0"/>
              </a:spcBef>
              <a:spcAft>
                <a:spcPts val="0"/>
              </a:spcAft>
              <a:buSzPts val="1600"/>
              <a:buChar char="-"/>
            </a:pPr>
            <a:r>
              <a:rPr lang="en-CA" sz="1600"/>
              <a:t>Flask </a:t>
            </a:r>
            <a:r>
              <a:rPr lang="en-CA" sz="1600"/>
              <a:t>blueprints used to organize and break up UI functionality into separate files</a:t>
            </a:r>
            <a:endParaRPr sz="1600"/>
          </a:p>
          <a:p>
            <a:pPr indent="0" lvl="0" marL="914400" rtl="0" algn="l">
              <a:spcBef>
                <a:spcPts val="0"/>
              </a:spcBef>
              <a:spcAft>
                <a:spcPts val="0"/>
              </a:spcAft>
              <a:buNone/>
            </a:pPr>
            <a:r>
              <a:t/>
            </a:r>
            <a:endParaRPr sz="1600"/>
          </a:p>
          <a:p>
            <a:pPr indent="-330200" lvl="2" marL="1371600" rtl="0" algn="l">
              <a:spcBef>
                <a:spcPts val="0"/>
              </a:spcBef>
              <a:spcAft>
                <a:spcPts val="0"/>
              </a:spcAft>
              <a:buSzPts val="1600"/>
              <a:buChar char="-"/>
            </a:pPr>
            <a:r>
              <a:rPr lang="en-CA" sz="1600"/>
              <a:t>For example auth.py is a blueprint that handles user authentication and validation.</a:t>
            </a:r>
            <a:endParaRPr sz="1600"/>
          </a:p>
          <a:p>
            <a:pPr indent="0" lvl="0" marL="0" rtl="0" algn="l">
              <a:spcBef>
                <a:spcPts val="0"/>
              </a:spcBef>
              <a:spcAft>
                <a:spcPts val="0"/>
              </a:spcAft>
              <a:buNone/>
            </a:pPr>
            <a:r>
              <a:t/>
            </a:r>
            <a:endParaRPr sz="1600"/>
          </a:p>
          <a:p>
            <a:pPr indent="-330200" lvl="0" marL="914400" rtl="0" algn="l">
              <a:spcBef>
                <a:spcPts val="0"/>
              </a:spcBef>
              <a:spcAft>
                <a:spcPts val="0"/>
              </a:spcAft>
              <a:buSzPts val="1600"/>
              <a:buChar char="-"/>
            </a:pPr>
            <a:r>
              <a:rPr lang="en-CA" sz="1600"/>
              <a:t>Models stored in models.py, used to create a pythonic representation of our database. </a:t>
            </a:r>
            <a:endParaRPr sz="1600"/>
          </a:p>
          <a:p>
            <a:pPr indent="0" lvl="0" marL="914400" rtl="0" algn="l">
              <a:spcBef>
                <a:spcPts val="0"/>
              </a:spcBef>
              <a:spcAft>
                <a:spcPts val="0"/>
              </a:spcAft>
              <a:buNone/>
            </a:pPr>
            <a:r>
              <a:t/>
            </a:r>
            <a:endParaRPr sz="1600"/>
          </a:p>
          <a:p>
            <a:pPr indent="-330200" lvl="1" marL="1371600" rtl="0" algn="l">
              <a:spcBef>
                <a:spcPts val="0"/>
              </a:spcBef>
              <a:spcAft>
                <a:spcPts val="0"/>
              </a:spcAft>
              <a:buSzPts val="1600"/>
              <a:buChar char="-"/>
            </a:pPr>
            <a:r>
              <a:rPr lang="en-CA" sz="1600"/>
              <a:t>Allow for easy interfacing with the application and database</a:t>
            </a:r>
            <a:endParaRPr sz="1600"/>
          </a:p>
          <a:p>
            <a:pPr indent="0" lvl="0" marL="1371600" rtl="0" algn="l">
              <a:spcBef>
                <a:spcPts val="0"/>
              </a:spcBef>
              <a:spcAft>
                <a:spcPts val="0"/>
              </a:spcAft>
              <a:buNone/>
            </a:pPr>
            <a:r>
              <a:t/>
            </a:r>
            <a:endParaRPr sz="1600"/>
          </a:p>
          <a:p>
            <a:pPr indent="-330200" lvl="0" marL="914400" rtl="0" algn="l">
              <a:spcBef>
                <a:spcPts val="0"/>
              </a:spcBef>
              <a:spcAft>
                <a:spcPts val="0"/>
              </a:spcAft>
              <a:buSzPts val="1600"/>
              <a:buChar char="-"/>
            </a:pPr>
            <a:r>
              <a:rPr lang="en-CA" sz="1600"/>
              <a:t>Files for app initialization and execution</a:t>
            </a:r>
            <a:endParaRPr sz="1600"/>
          </a:p>
          <a:p>
            <a:pPr indent="0" lvl="0" marL="914400" rtl="0" algn="l">
              <a:spcBef>
                <a:spcPts val="0"/>
              </a:spcBef>
              <a:spcAft>
                <a:spcPts val="0"/>
              </a:spcAft>
              <a:buNone/>
            </a:pPr>
            <a:r>
              <a:t/>
            </a:r>
            <a:endParaRPr sz="1600"/>
          </a:p>
          <a:p>
            <a:pPr indent="-330200" lvl="1" marL="1371600" rtl="0" algn="l">
              <a:spcBef>
                <a:spcPts val="0"/>
              </a:spcBef>
              <a:spcAft>
                <a:spcPts val="0"/>
              </a:spcAft>
              <a:buSzPts val="1600"/>
              <a:buChar char="-"/>
            </a:pPr>
            <a:r>
              <a:rPr lang="en-CA" sz="1600"/>
              <a:t>App initialization is done in __init__.py</a:t>
            </a:r>
            <a:endParaRPr sz="1600"/>
          </a:p>
          <a:p>
            <a:pPr indent="0" lvl="0" marL="1371600" rtl="0" algn="l">
              <a:spcBef>
                <a:spcPts val="0"/>
              </a:spcBef>
              <a:spcAft>
                <a:spcPts val="0"/>
              </a:spcAft>
              <a:buNone/>
            </a:pPr>
            <a:r>
              <a:t/>
            </a:r>
            <a:endParaRPr sz="1600"/>
          </a:p>
          <a:p>
            <a:pPr indent="-330200" lvl="1" marL="1371600" rtl="0" algn="l">
              <a:spcBef>
                <a:spcPts val="0"/>
              </a:spcBef>
              <a:spcAft>
                <a:spcPts val="0"/>
              </a:spcAft>
              <a:buSzPts val="1600"/>
              <a:buChar char="-"/>
            </a:pPr>
            <a:r>
              <a:rPr lang="en-CA" sz="1600"/>
              <a:t>wsgi.py is used for app execution and acts as an entry point for the gunicorn WSGI server.</a:t>
            </a:r>
            <a:endParaRPr sz="16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cd60dceb1c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cd60dceb1c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JAKE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sz="1600"/>
              <a:t>Before the </a:t>
            </a:r>
            <a:r>
              <a:rPr lang="en-CA" sz="1600"/>
              <a:t>development</a:t>
            </a:r>
            <a:r>
              <a:rPr lang="en-CA" sz="1600"/>
              <a:t> of the UI, managing the system was quite inconvenient:</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Changing system configurations involved </a:t>
            </a:r>
            <a:r>
              <a:rPr lang="en-CA" sz="1600"/>
              <a:t>editing</a:t>
            </a:r>
            <a:r>
              <a:rPr lang="en-CA" sz="1600"/>
              <a:t> them manually</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To update jobs you had to access the crontab via the command line</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And you could only access collected data via the command line or phpmyadmin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CA" sz="1600"/>
              <a:t>To improve the accessibility of the system, we developed:</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The change configuration page, which allows users to add or remove stocks from the configuration</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The Job Scheduling page, which allows users to change when jobs are to be run.</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CA" sz="1600"/>
              <a:t>And the Export page, which allows users to filter and download the collected </a:t>
            </a:r>
            <a:r>
              <a:rPr lang="en-CA" sz="1600"/>
              <a:t>data.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CA" sz="1600"/>
              <a:t>During the project demo, there will be a more detailed look at the UI and its features.</a:t>
            </a:r>
            <a:endParaRPr sz="16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cd60dceb1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cd60dceb1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CA"/>
              <a:t>BEN</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cb05b76d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cb05b76d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BEN: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sz="1600"/>
              <a:t>Our system currently runs all the collection and insertion scripts using bash scripts that are run by crontab. The user can change these cron jobs using the UI under the Job Scheduling tab. The order in which the scripts are executed is </a:t>
            </a:r>
            <a:r>
              <a:rPr lang="en-CA" sz="1600"/>
              <a:t>crucial</a:t>
            </a:r>
            <a:r>
              <a:rPr lang="en-CA" sz="1600"/>
              <a:t> to system </a:t>
            </a:r>
            <a:r>
              <a:rPr lang="en-CA" sz="1600"/>
              <a:t>functionality, the collection scripts must be run before the insertion scripts.</a:t>
            </a:r>
            <a:endParaRPr sz="16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CA">
                <a:solidFill>
                  <a:schemeClr val="dk1"/>
                </a:solidFill>
              </a:rPr>
              <a:t>Ben: </a:t>
            </a:r>
            <a:endParaRPr>
              <a:solidFill>
                <a:schemeClr val="dk1"/>
              </a:solidFill>
            </a:endParaRPr>
          </a:p>
          <a:p>
            <a:pPr indent="0" lvl="0" marL="0" rtl="0" algn="l">
              <a:lnSpc>
                <a:spcPct val="115000"/>
              </a:lnSpc>
              <a:spcBef>
                <a:spcPts val="1200"/>
              </a:spcBef>
              <a:spcAft>
                <a:spcPts val="0"/>
              </a:spcAft>
              <a:buSzPts val="1100"/>
              <a:buNone/>
            </a:pPr>
            <a:r>
              <a:rPr lang="en-CA" sz="1600">
                <a:solidFill>
                  <a:schemeClr val="dk1"/>
                </a:solidFill>
              </a:rPr>
              <a:t>The collection scripts will read the YAML configuration files to retrieve the parameters for the </a:t>
            </a:r>
            <a:r>
              <a:rPr lang="en-CA" sz="1600">
                <a:solidFill>
                  <a:schemeClr val="dk1"/>
                </a:solidFill>
              </a:rPr>
              <a:t>query, the script will then load the environment variables and execute the script using the api_handler utility to retrieve the JSON output returned by the API, finally the script will process the raw data using the data_handler utility.</a:t>
            </a:r>
            <a:endParaRPr sz="1600">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d60dceb1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d60dceb1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Jacob</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b05b76d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2cb05b76dc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CA">
                <a:solidFill>
                  <a:schemeClr val="dk1"/>
                </a:solidFill>
              </a:rPr>
              <a:t>Ben: </a:t>
            </a:r>
            <a:endParaRPr>
              <a:solidFill>
                <a:schemeClr val="dk1"/>
              </a:solidFill>
            </a:endParaRPr>
          </a:p>
          <a:p>
            <a:pPr indent="0" lvl="0" marL="0" rtl="0" algn="l">
              <a:lnSpc>
                <a:spcPct val="115000"/>
              </a:lnSpc>
              <a:spcBef>
                <a:spcPts val="1200"/>
              </a:spcBef>
              <a:spcAft>
                <a:spcPts val="1200"/>
              </a:spcAft>
              <a:buSzPts val="1100"/>
              <a:buNone/>
            </a:pPr>
            <a:r>
              <a:rPr lang="en-CA" sz="1600">
                <a:solidFill>
                  <a:schemeClr val="dk1"/>
                </a:solidFill>
                <a:latin typeface="Lato"/>
                <a:ea typeface="Lato"/>
                <a:cs typeface="Lato"/>
                <a:sym typeface="Lato"/>
              </a:rPr>
              <a:t>These scripts are run automatically immediately after their associated collection script by the scheduling scripts. These scripts validate each record by comparing output to expected keys, and then they check if this record already exists in the database, and if not, execute a SQL insertion statement. If a duplicate record is detected, the logger will provide a warning and the script will skip the insertion of that record.</a:t>
            </a:r>
            <a:endParaRPr sz="15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cd60dceb1c_2_1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cd60dceb1c_2_1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Ben: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sz="1600"/>
              <a:t>Here we can see the performance estimates for our system, these time estimates are based on our system operating on our production server which is currently </a:t>
            </a:r>
            <a:r>
              <a:rPr lang="en-CA" sz="1600"/>
              <a:t>running</a:t>
            </a:r>
            <a:r>
              <a:rPr lang="en-CA" sz="1600"/>
              <a:t> AlmaLinux 9.3. As you can see the, symbol change, constituent, bonds and data deletion jobs all run very quick. The historical and real time queries take a lot longer because they are querying the 503 constituents that make up the S&amp;P 500 Index as well as several index composites and commodities. </a:t>
            </a:r>
            <a:endParaRPr sz="16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caa769bf98_2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caa769bf98_2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Ben: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sz="1600"/>
              <a:t>We decided to use loguru for our logging system due to simplicity and ease of use. The formatting is completely customizable and we can easily change the style to improve readability. We decided to implement the logging system at the debug level because we felt our project is not complicated enough to require a trace level logs.</a:t>
            </a:r>
            <a:endParaRPr sz="16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caa769bf98_2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caa769bf98_2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Ben: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sz="1600"/>
              <a:t>The l</a:t>
            </a:r>
            <a:r>
              <a:rPr lang="en-CA" sz="1600"/>
              <a:t>ogs are clean, colorized, and </a:t>
            </a:r>
            <a:r>
              <a:rPr lang="en-CA" sz="1600"/>
              <a:t>stored</a:t>
            </a:r>
            <a:r>
              <a:rPr lang="en-CA" sz="1600"/>
              <a:t> in a table for easy filtering. </a:t>
            </a:r>
            <a:r>
              <a:rPr lang="en-CA" sz="1600">
                <a:solidFill>
                  <a:schemeClr val="dk1"/>
                </a:solidFill>
              </a:rPr>
              <a:t>Logs are created at various steps, documenting normal system function, as well as warnings for duplicate record detection which also causes the record to be skipped, and error logging for SQL related problems. And now I will hand it off to Alan.</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cd60dceb1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cd60dceb1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CA"/>
              <a:t>ALAN: </a:t>
            </a:r>
            <a:endParaRPr/>
          </a:p>
          <a:p>
            <a:pPr indent="0" lvl="0" marL="0" rtl="0" algn="l">
              <a:spcBef>
                <a:spcPts val="0"/>
              </a:spcBef>
              <a:spcAft>
                <a:spcPts val="0"/>
              </a:spcAft>
              <a:buSzPts val="1100"/>
              <a:buNone/>
            </a:pPr>
            <a:r>
              <a:t/>
            </a:r>
            <a:endParaRPr sz="1400"/>
          </a:p>
          <a:p>
            <a:pPr indent="0" lvl="0" marL="0" rtl="0" algn="l">
              <a:spcBef>
                <a:spcPts val="0"/>
              </a:spcBef>
              <a:spcAft>
                <a:spcPts val="0"/>
              </a:spcAft>
              <a:buSzPts val="1100"/>
              <a:buNone/>
            </a:pPr>
            <a:r>
              <a:rPr lang="en-CA" sz="1600"/>
              <a:t>The typical collection script has functions to build queries and mappings. Only one script has data processing (symbol change query)</a:t>
            </a:r>
            <a:endParaRPr sz="1600"/>
          </a:p>
          <a:p>
            <a:pPr indent="0" lvl="0" marL="0" rtl="0" algn="l">
              <a:spcBef>
                <a:spcPts val="0"/>
              </a:spcBef>
              <a:spcAft>
                <a:spcPts val="0"/>
              </a:spcAft>
              <a:buSzPts val="1100"/>
              <a:buNone/>
            </a:pPr>
            <a:r>
              <a:rPr lang="en-CA" sz="1600"/>
              <a:t>Tests ignore the main function in each script, since it is not responsible for manipulating data outside of calling (tested) functions and feeding the results to other functions.</a:t>
            </a:r>
            <a:endParaRPr sz="16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ca3b1465b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ca3b1465be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ALAN: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CA" sz="1600"/>
              <a:t>They ultimately check to see if the format of the data is correct for executing insertion queries using SQLAlchemy.</a:t>
            </a:r>
            <a:endParaRPr sz="1600"/>
          </a:p>
          <a:p>
            <a:pPr indent="0" lvl="0" marL="0" rtl="0" algn="l">
              <a:spcBef>
                <a:spcPts val="0"/>
              </a:spcBef>
              <a:spcAft>
                <a:spcPts val="0"/>
              </a:spcAft>
              <a:buSzPts val="1100"/>
              <a:buNone/>
            </a:pPr>
            <a:r>
              <a:rPr lang="en-CA" sz="1600"/>
              <a:t>The main function simply calls these functions, and feeds it into the connection manager.</a:t>
            </a:r>
            <a:endParaRPr sz="16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ca3b1465b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2ca3b1465be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CA"/>
              <a:t>ALAN: </a:t>
            </a:r>
            <a:endParaRPr/>
          </a:p>
          <a:p>
            <a:pPr indent="0" lvl="0" marL="0" rtl="0" algn="l">
              <a:lnSpc>
                <a:spcPct val="100000"/>
              </a:lnSpc>
              <a:spcBef>
                <a:spcPts val="0"/>
              </a:spcBef>
              <a:spcAft>
                <a:spcPts val="0"/>
              </a:spcAft>
              <a:buClr>
                <a:srgbClr val="000000"/>
              </a:buClr>
              <a:buSzPts val="1100"/>
              <a:buFont typeface="Arial"/>
              <a:buNone/>
            </a:pPr>
            <a:r>
              <a:t/>
            </a:r>
            <a:endParaRPr sz="1600"/>
          </a:p>
          <a:p>
            <a:pPr indent="0" lvl="0" marL="0" rtl="0" algn="l">
              <a:lnSpc>
                <a:spcPct val="100000"/>
              </a:lnSpc>
              <a:spcBef>
                <a:spcPts val="0"/>
              </a:spcBef>
              <a:spcAft>
                <a:spcPts val="0"/>
              </a:spcAft>
              <a:buClr>
                <a:srgbClr val="000000"/>
              </a:buClr>
              <a:buSzPts val="1100"/>
              <a:buFont typeface="Arial"/>
              <a:buNone/>
            </a:pPr>
            <a:r>
              <a:rPr lang="en-CA" sz="1600"/>
              <a:t>The utility scripts contain abstracted data handling functions that are widely used by the collection and database scripts, so testing them is not only important but by proxy tests whether or not the other scripts will work as intended. This includes API handling, data processing, file I/O and database connection managing.</a:t>
            </a:r>
            <a:endParaRPr sz="16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cd60dceb1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cd60dceb1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c9f701544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2c9f7015441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ALAN: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CA" sz="1600"/>
              <a:t>YAML is more widely used as a configuration filetype compared to JSON, YAML supports more data types and YAML also improves readability and adds the ability to add comments.</a:t>
            </a: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9f701544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9f701544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Jacob</a:t>
            </a:r>
            <a:br>
              <a:rPr lang="en-CA"/>
            </a:br>
            <a:br>
              <a:rPr lang="en-CA">
                <a:solidFill>
                  <a:schemeClr val="dk1"/>
                </a:solidFill>
              </a:rPr>
            </a:br>
            <a:r>
              <a:rPr lang="en-CA" sz="1300">
                <a:solidFill>
                  <a:schemeClr val="dk1"/>
                </a:solidFill>
                <a:latin typeface="Lato"/>
                <a:ea typeface="Lato"/>
                <a:cs typeface="Lato"/>
                <a:sym typeface="Lato"/>
              </a:rPr>
              <a:t>Publication: </a:t>
            </a:r>
            <a:r>
              <a:rPr lang="en-CA" sz="1300">
                <a:solidFill>
                  <a:schemeClr val="dk1"/>
                </a:solidFill>
              </a:rPr>
              <a:t>Short-Term Stock Price Forecasting using exogenous variables and Machine Learning Algorithms</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CA" sz="1300">
                <a:solidFill>
                  <a:schemeClr val="dk1"/>
                </a:solidFill>
              </a:rPr>
              <a:t>Link: </a:t>
            </a:r>
            <a:r>
              <a:rPr lang="en-CA" sz="1300" u="sng">
                <a:solidFill>
                  <a:schemeClr val="dk1"/>
                </a:solidFill>
                <a:hlinkClick r:id="rId2">
                  <a:extLst>
                    <a:ext uri="{A12FA001-AC4F-418D-AE19-62706E023703}">
                      <ahyp:hlinkClr val="tx"/>
                    </a:ext>
                  </a:extLst>
                </a:hlinkClick>
              </a:rPr>
              <a:t>https://www.researchgate.net/publication/373686269_Short-Term_Stock_Price_Forecasting_using_exogenous_variables_and_Machine_Learning_Algorithms</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caf4daeb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caf4daeb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ALAN</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CA" sz="1600"/>
              <a:t>DRY, OO principles, type hints</a:t>
            </a:r>
            <a:endParaRPr sz="16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caf4daeb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caf4daeb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ALAN: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sz="1600"/>
              <a:t>important constants used across many scripts were moved from individual scripts to a single file called globals.py</a:t>
            </a:r>
            <a:endParaRPr sz="1600"/>
          </a:p>
          <a:p>
            <a:pPr indent="0" lvl="0" marL="0" rtl="0" algn="l">
              <a:spcBef>
                <a:spcPts val="0"/>
              </a:spcBef>
              <a:spcAft>
                <a:spcPts val="0"/>
              </a:spcAft>
              <a:buNone/>
            </a:pPr>
            <a:r>
              <a:rPr lang="en-CA" sz="1600"/>
              <a:t>Utility scripts contain abstracted data retrieval and processing functionality and were made to be easily extended, allowing for new functionality to be added without affecting other code.</a:t>
            </a:r>
            <a:endParaRPr sz="1600"/>
          </a:p>
          <a:p>
            <a:pPr indent="0" lvl="0" marL="0" rtl="0" algn="l">
              <a:spcBef>
                <a:spcPts val="0"/>
              </a:spcBef>
              <a:spcAft>
                <a:spcPts val="0"/>
              </a:spcAft>
              <a:buNone/>
            </a:pPr>
            <a:r>
              <a:rPr lang="en-CA" sz="1600"/>
              <a:t>Type hints and decorators are used to help guide developers on how to use the abstracted functionality in the utility scripts.</a:t>
            </a:r>
            <a:endParaRPr sz="1600"/>
          </a:p>
          <a:p>
            <a:pPr indent="0" lvl="0" marL="0" rtl="0" algn="l">
              <a:spcBef>
                <a:spcPts val="0"/>
              </a:spcBef>
              <a:spcAft>
                <a:spcPts val="0"/>
              </a:spcAft>
              <a:buNone/>
            </a:pPr>
            <a:r>
              <a:rPr lang="en-CA" sz="1600"/>
              <a:t>Other than switching over to YAML, config files had further structural changes to simplify them and make them more readable, which improved the code used to process config data as a result.</a:t>
            </a:r>
            <a:endParaRPr sz="16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c9f701544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2c9f7015441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sz="1400"/>
              <a:t>VANESSA - </a:t>
            </a:r>
            <a:endParaRPr sz="1400"/>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CA" sz="1600">
                <a:solidFill>
                  <a:schemeClr val="dk1"/>
                </a:solidFill>
              </a:rPr>
              <a:t>The entire project directory structure was rebuilt in a more logical manner, clearly separating Python scripts and modules by functionality. </a:t>
            </a:r>
            <a:endParaRPr sz="1600">
              <a:solidFill>
                <a:schemeClr val="dk1"/>
              </a:solidFill>
            </a:endParaRPr>
          </a:p>
          <a:p>
            <a:pPr indent="0" lvl="0" marL="0" rtl="0" algn="l">
              <a:lnSpc>
                <a:spcPct val="100000"/>
              </a:lnSpc>
              <a:spcBef>
                <a:spcPts val="0"/>
              </a:spcBef>
              <a:spcAft>
                <a:spcPts val="0"/>
              </a:spcAft>
              <a:buSzPts val="1100"/>
              <a:buNone/>
            </a:pPr>
            <a:r>
              <a:t/>
            </a:r>
            <a:endParaRPr sz="1600">
              <a:solidFill>
                <a:schemeClr val="dk1"/>
              </a:solidFill>
            </a:endParaRPr>
          </a:p>
          <a:p>
            <a:pPr indent="0" lvl="0" marL="0" rtl="0" algn="l">
              <a:lnSpc>
                <a:spcPct val="100000"/>
              </a:lnSpc>
              <a:spcBef>
                <a:spcPts val="0"/>
              </a:spcBef>
              <a:spcAft>
                <a:spcPts val="0"/>
              </a:spcAft>
              <a:buSzPts val="1100"/>
              <a:buNone/>
            </a:pPr>
            <a:r>
              <a:rPr lang="en-CA" sz="1600">
                <a:solidFill>
                  <a:schemeClr val="dk1"/>
                </a:solidFill>
              </a:rPr>
              <a:t>Old structure: directories based on the system pipeline = data collection, database… Under each of the directories has their own testing and configuration folder.</a:t>
            </a:r>
            <a:endParaRPr sz="1600">
              <a:solidFill>
                <a:schemeClr val="dk1"/>
              </a:solidFill>
            </a:endParaRPr>
          </a:p>
          <a:p>
            <a:pPr indent="0" lvl="0" marL="0" rtl="0" algn="l">
              <a:lnSpc>
                <a:spcPct val="100000"/>
              </a:lnSpc>
              <a:spcBef>
                <a:spcPts val="0"/>
              </a:spcBef>
              <a:spcAft>
                <a:spcPts val="0"/>
              </a:spcAft>
              <a:buSzPts val="1100"/>
              <a:buNone/>
            </a:pPr>
            <a:r>
              <a:rPr lang="en-CA" sz="1600">
                <a:solidFill>
                  <a:schemeClr val="dk1"/>
                </a:solidFill>
              </a:rPr>
              <a:t>New structure: All the configuration file is under one directory, same with the testing files. New directory for the User Interface. </a:t>
            </a:r>
            <a:endParaRPr sz="1600">
              <a:solidFill>
                <a:schemeClr val="dk1"/>
              </a:solidFill>
            </a:endParaRPr>
          </a:p>
          <a:p>
            <a:pPr indent="0" lvl="0" marL="0" rtl="0" algn="l">
              <a:lnSpc>
                <a:spcPct val="100000"/>
              </a:lnSpc>
              <a:spcBef>
                <a:spcPts val="0"/>
              </a:spcBef>
              <a:spcAft>
                <a:spcPts val="0"/>
              </a:spcAft>
              <a:buSzPts val="1100"/>
              <a:buNone/>
            </a:pPr>
            <a:r>
              <a:t/>
            </a:r>
            <a:endParaRPr sz="1600">
              <a:solidFill>
                <a:schemeClr val="dk1"/>
              </a:solidFill>
            </a:endParaRPr>
          </a:p>
          <a:p>
            <a:pPr indent="0" lvl="0" marL="0" rtl="0" algn="l">
              <a:spcBef>
                <a:spcPts val="0"/>
              </a:spcBef>
              <a:spcAft>
                <a:spcPts val="0"/>
              </a:spcAft>
              <a:buSzPts val="1100"/>
              <a:buNone/>
            </a:pPr>
            <a:r>
              <a:rPr lang="en-CA" sz="1600">
                <a:solidFill>
                  <a:schemeClr val="dk1"/>
                </a:solidFill>
              </a:rPr>
              <a:t> By rebuilding the project directory structure, we aimed to improve navigation, readability, maintainability, and overall development productivity.</a:t>
            </a:r>
            <a:endParaRPr sz="16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caa769bf9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caa769bf9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400"/>
              <a:t>VANESSA -</a:t>
            </a:r>
            <a:r>
              <a:rPr lang="en-CA" sz="1400">
                <a:solidFill>
                  <a:schemeClr val="dk1"/>
                </a:solidFill>
              </a:rPr>
              <a:t>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CA" sz="1600">
                <a:solidFill>
                  <a:schemeClr val="dk1"/>
                </a:solidFill>
              </a:rPr>
              <a:t>Likewise, scripts were adjusted to reflect the new project structure. </a:t>
            </a:r>
            <a:r>
              <a:rPr lang="en-CA" sz="1600">
                <a:solidFill>
                  <a:schemeClr val="dk1"/>
                </a:solidFill>
                <a:latin typeface="Lato"/>
                <a:ea typeface="Lato"/>
                <a:cs typeface="Lato"/>
                <a:sym typeface="Lato"/>
              </a:rPr>
              <a:t>Python scripts were changed to use absolute imports, whereas file paths in shell scripts were adjusted in a similar manner. </a:t>
            </a:r>
            <a:endParaRPr sz="16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caa769bf98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caa769bf98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300"/>
              <a:t>VANESSA</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CA" sz="1600"/>
              <a:t>Setting up the project locally was simplified as well. A shell script to automate the process. </a:t>
            </a:r>
            <a:r>
              <a:rPr lang="en-CA" sz="1600"/>
              <a:t>This simplification enables us to quickly initialize the project environment without altering system configurations.</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en-CA" sz="1600">
                <a:solidFill>
                  <a:schemeClr val="dk1"/>
                </a:solidFill>
              </a:rPr>
              <a:t>Sensitive information, such as API keys and database login credentials, has been protected using the python-dotenv package. These details are now stored in an environment variables file that is loaded at runtime, ensuring they remain confidential and are excluded from version control.</a:t>
            </a:r>
            <a:endParaRPr sz="1600"/>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cd60dceb1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cd60dceb1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300"/>
              <a:t>V</a:t>
            </a:r>
            <a:r>
              <a:rPr lang="en-CA" sz="1300"/>
              <a:t>anessa - now i will be sharing to you the things that </a:t>
            </a:r>
            <a:r>
              <a:rPr lang="en-CA" sz="1300"/>
              <a:t>we've</a:t>
            </a:r>
            <a:r>
              <a:rPr lang="en-CA" sz="1300"/>
              <a:t> learned throughout our project. </a:t>
            </a: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ca3b1465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2ca3b1465be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CA" sz="1300">
                <a:solidFill>
                  <a:schemeClr val="dk1"/>
                </a:solidFill>
                <a:latin typeface="Lato"/>
                <a:ea typeface="Lato"/>
                <a:cs typeface="Lato"/>
                <a:sym typeface="Lato"/>
              </a:rPr>
              <a:t>VANESSA </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CA" sz="1300">
                <a:solidFill>
                  <a:schemeClr val="dk1"/>
                </a:solidFill>
                <a:latin typeface="Lato"/>
                <a:ea typeface="Lato"/>
                <a:cs typeface="Lato"/>
                <a:sym typeface="Lato"/>
              </a:rPr>
              <a:t>When planning, </a:t>
            </a:r>
            <a:r>
              <a:rPr lang="en-CA" sz="1300">
                <a:solidFill>
                  <a:schemeClr val="dk1"/>
                </a:solidFill>
                <a:latin typeface="Lato"/>
                <a:ea typeface="Lato"/>
                <a:cs typeface="Lato"/>
                <a:sym typeface="Lato"/>
              </a:rPr>
              <a:t>Clear tasks and goals for each sprint are really important: This helps us understand what needs to be prioritized and accomplished. Having realistic goals helps us reducing stress levels. </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CA" sz="1300">
                <a:solidFill>
                  <a:schemeClr val="dk1"/>
                </a:solidFill>
                <a:latin typeface="Lato"/>
                <a:ea typeface="Lato"/>
                <a:cs typeface="Lato"/>
                <a:sym typeface="Lato"/>
              </a:rPr>
              <a:t>Documentation: Updating the documentations while working on the project not only prevents us cramming the final week of the semester, but it also ensures that team members are on the same page with the current or ongoing changes in the project. </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CA" sz="1300">
                <a:solidFill>
                  <a:schemeClr val="dk1"/>
                </a:solidFill>
                <a:latin typeface="Lato"/>
                <a:ea typeface="Lato"/>
                <a:cs typeface="Lato"/>
                <a:sym typeface="Lato"/>
              </a:rPr>
              <a:t>Software Engineering: We learned the importance of creating system that is not only reliable and efficient but also sustainable. It’s not just about designing, coding, and calling it a day once it works. </a:t>
            </a:r>
            <a:endParaRPr sz="13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CA" sz="1300">
                <a:solidFill>
                  <a:schemeClr val="dk1"/>
                </a:solidFill>
                <a:latin typeface="Lato"/>
                <a:ea typeface="Lato"/>
                <a:cs typeface="Lato"/>
                <a:sym typeface="Lato"/>
              </a:rPr>
              <a:t>Well defined-role: Having a well-defined role helps maintain team harmony. Each team member was working with their own tasks and things are being done. This promotes teamwork and efficiency. </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CA" sz="1300">
                <a:solidFill>
                  <a:schemeClr val="dk1"/>
                </a:solidFill>
                <a:latin typeface="Lato"/>
                <a:ea typeface="Lato"/>
                <a:cs typeface="Lato"/>
                <a:sym typeface="Lato"/>
              </a:rPr>
              <a:t>Stand ups: Improves communication and transparency among team members. Keeps everyone informed about progress and any potential roadblocks.</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CA" sz="1300">
                <a:solidFill>
                  <a:schemeClr val="dk1"/>
                </a:solidFill>
                <a:latin typeface="Lato"/>
                <a:ea typeface="Lato"/>
                <a:cs typeface="Lato"/>
                <a:sym typeface="Lato"/>
              </a:rPr>
              <a:t>Time management: The importance of maintaining a healthy school-work-life balance. Team members are not as overworked. Overworked = stressed = unproductive. </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CA" sz="1300">
                <a:solidFill>
                  <a:schemeClr val="dk1"/>
                </a:solidFill>
                <a:latin typeface="Lato"/>
                <a:ea typeface="Lato"/>
                <a:cs typeface="Lato"/>
                <a:sym typeface="Lato"/>
              </a:rPr>
              <a:t>Version control: We learned the importance of having proper version control and github usage. B</a:t>
            </a:r>
            <a:r>
              <a:rPr lang="en-CA" sz="1300">
                <a:solidFill>
                  <a:schemeClr val="dk1"/>
                </a:solidFill>
                <a:latin typeface="Lato"/>
                <a:ea typeface="Lato"/>
                <a:cs typeface="Lato"/>
                <a:sym typeface="Lato"/>
              </a:rPr>
              <a:t>est practices like using specific branches reduces the likelihood of conflicts or errors.</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CA" sz="1300">
                <a:solidFill>
                  <a:schemeClr val="dk1"/>
                </a:solidFill>
                <a:latin typeface="Lato"/>
                <a:ea typeface="Lato"/>
                <a:cs typeface="Lato"/>
                <a:sym typeface="Lato"/>
              </a:rPr>
              <a:t>Seeking guidance from other people: Throughout our project, We learned that seeking guidance from experts, whether they were within our team, professors, coworkers, or other experienced individuals, was crucial. This approach not only helped us make more informed decisions but also enabled us to avoid potential crises by tapping into the experience and insights of those with more experience.</a:t>
            </a:r>
            <a:endParaRPr sz="1300">
              <a:solidFill>
                <a:schemeClr val="dk1"/>
              </a:solidFill>
              <a:latin typeface="Lato"/>
              <a:ea typeface="Lato"/>
              <a:cs typeface="Lato"/>
              <a:sym typeface="La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cd60dceb1c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2cd60dceb1c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sz="1300"/>
              <a:t>Vanessa - the Final update of our project…. It includes: ….</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cd60dceb1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cd60dceb1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300"/>
              <a:t>Vanessa - </a:t>
            </a:r>
            <a:endParaRPr sz="1300"/>
          </a:p>
          <a:p>
            <a:pPr indent="0" lvl="0" marL="0" rtl="0" algn="l">
              <a:spcBef>
                <a:spcPts val="0"/>
              </a:spcBef>
              <a:spcAft>
                <a:spcPts val="0"/>
              </a:spcAft>
              <a:buNone/>
            </a:pPr>
            <a:r>
              <a:rPr lang="en-CA" sz="1300"/>
              <a:t>Now for the Project Demo</a:t>
            </a:r>
            <a:endParaRPr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cd60dceb1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cd60dceb1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400"/>
              <a:t>Vanessa - </a:t>
            </a:r>
            <a:r>
              <a:rPr lang="en-CA" sz="1400"/>
              <a:t>We've produced a video showcasing the usage of our user interface. In this video, Jake will walk you through the features and functionality of our interface.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d60dceb1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d60dceb1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Jacob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sz="1600">
                <a:solidFill>
                  <a:schemeClr val="dk1"/>
                </a:solidFill>
              </a:rPr>
              <a:t>The Problem: Let’s dive into the current challenges faced by our clients. As of right now, the data research team is gathering a small dataset of only a few stocks. This is done manually, which is slow and prone to human errors. This is far from ideal due to the volatility of the stock market, and was insufficient in producing the most accurate model possible. Scaling this up in the future would also be a huge challenge.</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CA" sz="1600">
                <a:solidFill>
                  <a:schemeClr val="dk1"/>
                </a:solidFill>
              </a:rPr>
              <a:t>Our Project: The Algorithmic Trading System project is aimed at overcoming these limitations. We were tasked with engineering a maintainable and configurable system, which utilizes automation, API calls, database storage, and a user-friendly interface in order to improve our client’s ability to effectively train their Stock Market Forecasting machine learning model.</a:t>
            </a:r>
            <a:endParaRPr sz="16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d60dceb1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d60dceb1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Jacob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d60dceb1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d60dceb1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Jacob</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aa769bf9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aa769bf9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300">
                <a:latin typeface="Lato"/>
                <a:ea typeface="Lato"/>
                <a:cs typeface="Lato"/>
                <a:sym typeface="Lato"/>
              </a:rPr>
              <a:t>JACOB:</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CA" sz="1600">
                <a:latin typeface="Lato"/>
                <a:ea typeface="Lato"/>
                <a:cs typeface="Lato"/>
                <a:sym typeface="Lato"/>
              </a:rPr>
              <a:t>At its core, the Algorithmic Trading System (ATS) seeks to solve a critical problem faced by financial market analysts - the need for expansive and reliable datasets. </a:t>
            </a:r>
            <a:endParaRPr sz="1600">
              <a:latin typeface="Lato"/>
              <a:ea typeface="Lato"/>
              <a:cs typeface="Lato"/>
              <a:sym typeface="Lato"/>
            </a:endParaRPr>
          </a:p>
          <a:p>
            <a:pPr indent="0" lvl="0" marL="0" rtl="0" algn="l">
              <a:spcBef>
                <a:spcPts val="0"/>
              </a:spcBef>
              <a:spcAft>
                <a:spcPts val="0"/>
              </a:spcAft>
              <a:buNone/>
            </a:pPr>
            <a:r>
              <a:rPr b="1" lang="en-CA" sz="1600">
                <a:solidFill>
                  <a:srgbClr val="222222"/>
                </a:solidFill>
                <a:latin typeface="Lato"/>
                <a:ea typeface="Lato"/>
                <a:cs typeface="Lato"/>
                <a:sym typeface="Lato"/>
              </a:rPr>
              <a:t>Objectives:</a:t>
            </a:r>
            <a:endParaRPr b="1" sz="1600">
              <a:solidFill>
                <a:srgbClr val="222222"/>
              </a:solidFill>
              <a:latin typeface="Lato"/>
              <a:ea typeface="Lato"/>
              <a:cs typeface="Lato"/>
              <a:sym typeface="Lato"/>
            </a:endParaRPr>
          </a:p>
          <a:p>
            <a:pPr indent="-330200" lvl="0" marL="457200" rtl="0" algn="l">
              <a:spcBef>
                <a:spcPts val="0"/>
              </a:spcBef>
              <a:spcAft>
                <a:spcPts val="0"/>
              </a:spcAft>
              <a:buClr>
                <a:srgbClr val="222222"/>
              </a:buClr>
              <a:buSzPts val="1600"/>
              <a:buFont typeface="Lato"/>
              <a:buChar char="-"/>
            </a:pPr>
            <a:r>
              <a:rPr b="1" lang="en-CA" sz="1600">
                <a:solidFill>
                  <a:srgbClr val="222222"/>
                </a:solidFill>
                <a:latin typeface="Lato"/>
                <a:ea typeface="Lato"/>
                <a:cs typeface="Lato"/>
                <a:sym typeface="Lato"/>
              </a:rPr>
              <a:t>Automate the collection, processing, and storage of financial assets</a:t>
            </a:r>
            <a:endParaRPr b="1" sz="1600">
              <a:solidFill>
                <a:srgbClr val="222222"/>
              </a:solidFill>
              <a:latin typeface="Lato"/>
              <a:ea typeface="Lato"/>
              <a:cs typeface="Lato"/>
              <a:sym typeface="Lato"/>
            </a:endParaRPr>
          </a:p>
          <a:p>
            <a:pPr indent="-330200" lvl="0" marL="457200" rtl="0" algn="l">
              <a:spcBef>
                <a:spcPts val="0"/>
              </a:spcBef>
              <a:spcAft>
                <a:spcPts val="0"/>
              </a:spcAft>
              <a:buClr>
                <a:srgbClr val="222222"/>
              </a:buClr>
              <a:buSzPts val="1600"/>
              <a:buFont typeface="Lato"/>
              <a:buChar char="-"/>
            </a:pPr>
            <a:r>
              <a:rPr b="1" lang="en-CA" sz="1600">
                <a:solidFill>
                  <a:srgbClr val="222222"/>
                </a:solidFill>
                <a:latin typeface="Lato"/>
                <a:ea typeface="Lato"/>
                <a:cs typeface="Lato"/>
                <a:sym typeface="Lato"/>
              </a:rPr>
              <a:t>Develop the software to be scalable and maintainable</a:t>
            </a:r>
            <a:endParaRPr b="1" sz="1600">
              <a:solidFill>
                <a:srgbClr val="222222"/>
              </a:solidFill>
              <a:latin typeface="Lato"/>
              <a:ea typeface="Lato"/>
              <a:cs typeface="Lato"/>
              <a:sym typeface="Lato"/>
            </a:endParaRPr>
          </a:p>
          <a:p>
            <a:pPr indent="-330200" lvl="0" marL="457200" rtl="0" algn="l">
              <a:spcBef>
                <a:spcPts val="0"/>
              </a:spcBef>
              <a:spcAft>
                <a:spcPts val="0"/>
              </a:spcAft>
              <a:buClr>
                <a:srgbClr val="222222"/>
              </a:buClr>
              <a:buSzPts val="1600"/>
              <a:buFont typeface="Lato"/>
              <a:buChar char="-"/>
            </a:pPr>
            <a:r>
              <a:rPr b="1" lang="en-CA" sz="1600">
                <a:solidFill>
                  <a:srgbClr val="222222"/>
                </a:solidFill>
                <a:latin typeface="Lato"/>
                <a:ea typeface="Lato"/>
                <a:cs typeface="Lato"/>
                <a:sym typeface="Lato"/>
              </a:rPr>
              <a:t>Design and deploy a straightforward, web hosted user interface for analysts to interact with the system</a:t>
            </a:r>
            <a:endParaRPr b="1" sz="1600">
              <a:solidFill>
                <a:srgbClr val="222222"/>
              </a:solidFill>
              <a:latin typeface="Lato"/>
              <a:ea typeface="Lato"/>
              <a:cs typeface="Lato"/>
              <a:sym typeface="Lato"/>
            </a:endParaRPr>
          </a:p>
          <a:p>
            <a:pPr indent="0" lvl="0" marL="0" rtl="0" algn="l">
              <a:spcBef>
                <a:spcPts val="0"/>
              </a:spcBef>
              <a:spcAft>
                <a:spcPts val="0"/>
              </a:spcAft>
              <a:buNone/>
            </a:pPr>
            <a:r>
              <a:rPr b="1" lang="en-CA" sz="1600">
                <a:solidFill>
                  <a:schemeClr val="dk1"/>
                </a:solidFill>
                <a:latin typeface="Lato"/>
                <a:ea typeface="Lato"/>
                <a:cs typeface="Lato"/>
                <a:sym typeface="Lato"/>
              </a:rPr>
              <a:t>Impact:</a:t>
            </a:r>
            <a:endParaRPr b="1"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CA" sz="1600">
                <a:solidFill>
                  <a:schemeClr val="dk1"/>
                </a:solidFill>
              </a:rPr>
              <a:t>By providing ML models with accurate and comprehensive data, ATS enriches their ability to generate reliable market forecasts. And by extension, giving market researchers improved tools for their analysis strategies.</a:t>
            </a:r>
            <a:endParaRPr b="1" sz="1600">
              <a:solidFill>
                <a:schemeClr val="dk1"/>
              </a:solidFill>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d60dceb1c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d60dceb1c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Jacob</a:t>
            </a:r>
            <a:endParaRPr>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CA" sz="1600">
                <a:solidFill>
                  <a:schemeClr val="dk1"/>
                </a:solidFill>
              </a:rPr>
              <a:t>Now i’ll take a second to talk about the people that make the project meaningful - the stakeholders! First, we have system administrators. They will manage and oversee the ATS on a day-to-day basis, and be responsible for integrating the system with machine learning models. Then we have the basic user, students, who will have access to data exporting. Our system will allow students to engage with up-to-date real world data. And finally Market Analysts, who are concerned with the accuracy of data, and will use the machine learning forecasts to broaden their market prediction strategies.</a:t>
            </a:r>
            <a:endParaRPr sz="16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4"/>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44"/>
          <p:cNvGrpSpPr/>
          <p:nvPr/>
        </p:nvGrpSpPr>
        <p:grpSpPr>
          <a:xfrm>
            <a:off x="0" y="490"/>
            <a:ext cx="5153705" cy="5134399"/>
            <a:chOff x="0" y="75"/>
            <a:chExt cx="5153705" cy="5152950"/>
          </a:xfrm>
        </p:grpSpPr>
        <p:sp>
          <p:nvSpPr>
            <p:cNvPr id="12" name="Google Shape;12;p44"/>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4"/>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44"/>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44"/>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53"/>
          <p:cNvGrpSpPr/>
          <p:nvPr/>
        </p:nvGrpSpPr>
        <p:grpSpPr>
          <a:xfrm>
            <a:off x="4406400" y="0"/>
            <a:ext cx="4737600" cy="5143065"/>
            <a:chOff x="4406400" y="0"/>
            <a:chExt cx="4737600" cy="5143065"/>
          </a:xfrm>
        </p:grpSpPr>
        <p:sp>
          <p:nvSpPr>
            <p:cNvPr id="107" name="Google Shape;107;p5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3"/>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53"/>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53"/>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 name="Shape 19"/>
        <p:cNvGrpSpPr/>
        <p:nvPr/>
      </p:nvGrpSpPr>
      <p:grpSpPr>
        <a:xfrm>
          <a:off x="0" y="0"/>
          <a:ext cx="0" cy="0"/>
          <a:chOff x="0" y="0"/>
          <a:chExt cx="0" cy="0"/>
        </a:xfrm>
      </p:grpSpPr>
      <p:grpSp>
        <p:nvGrpSpPr>
          <p:cNvPr id="20" name="Google Shape;20;p45"/>
          <p:cNvGrpSpPr/>
          <p:nvPr/>
        </p:nvGrpSpPr>
        <p:grpSpPr>
          <a:xfrm>
            <a:off x="4406400" y="0"/>
            <a:ext cx="4737600" cy="5143500"/>
            <a:chOff x="4406400" y="0"/>
            <a:chExt cx="4737600" cy="5143500"/>
          </a:xfrm>
        </p:grpSpPr>
        <p:sp>
          <p:nvSpPr>
            <p:cNvPr id="21" name="Google Shape;21;p45"/>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5"/>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5"/>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5"/>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5"/>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5"/>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5"/>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5"/>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5"/>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5"/>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5"/>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5"/>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5"/>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5"/>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5"/>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5"/>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5"/>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5"/>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45"/>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6"/>
          <p:cNvGrpSpPr/>
          <p:nvPr/>
        </p:nvGrpSpPr>
        <p:grpSpPr>
          <a:xfrm>
            <a:off x="0" y="381001"/>
            <a:ext cx="1037850" cy="1016288"/>
            <a:chOff x="0" y="381001"/>
            <a:chExt cx="1037850" cy="1016288"/>
          </a:xfrm>
        </p:grpSpPr>
        <p:sp>
          <p:nvSpPr>
            <p:cNvPr id="43" name="Google Shape;43;p4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4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6" name="Google Shape;46;p46"/>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7" name="Google Shape;4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grpSp>
        <p:nvGrpSpPr>
          <p:cNvPr id="49" name="Google Shape;49;p47"/>
          <p:cNvGrpSpPr/>
          <p:nvPr/>
        </p:nvGrpSpPr>
        <p:grpSpPr>
          <a:xfrm>
            <a:off x="4406400" y="0"/>
            <a:ext cx="4737600" cy="5143065"/>
            <a:chOff x="4406400" y="0"/>
            <a:chExt cx="4737600" cy="5143065"/>
          </a:xfrm>
        </p:grpSpPr>
        <p:sp>
          <p:nvSpPr>
            <p:cNvPr id="50" name="Google Shape;50;p47"/>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7"/>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7"/>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7"/>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7"/>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7"/>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7"/>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7"/>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7"/>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7"/>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7"/>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7"/>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7"/>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7"/>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7"/>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7"/>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47"/>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grpSp>
        <p:nvGrpSpPr>
          <p:cNvPr id="71" name="Google Shape;71;p48"/>
          <p:cNvGrpSpPr/>
          <p:nvPr/>
        </p:nvGrpSpPr>
        <p:grpSpPr>
          <a:xfrm>
            <a:off x="0" y="381001"/>
            <a:ext cx="1037850" cy="1016288"/>
            <a:chOff x="0" y="381001"/>
            <a:chExt cx="1037850" cy="1016288"/>
          </a:xfrm>
        </p:grpSpPr>
        <p:sp>
          <p:nvSpPr>
            <p:cNvPr id="72" name="Google Shape;72;p4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p4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48"/>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6" name="Google Shape;76;p48"/>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7" name="Google Shape;7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grpSp>
        <p:nvGrpSpPr>
          <p:cNvPr id="79" name="Google Shape;79;p49"/>
          <p:cNvGrpSpPr/>
          <p:nvPr/>
        </p:nvGrpSpPr>
        <p:grpSpPr>
          <a:xfrm>
            <a:off x="0" y="381001"/>
            <a:ext cx="1037850" cy="1016288"/>
            <a:chOff x="0" y="381001"/>
            <a:chExt cx="1037850" cy="1016288"/>
          </a:xfrm>
        </p:grpSpPr>
        <p:sp>
          <p:nvSpPr>
            <p:cNvPr id="80" name="Google Shape;80;p4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4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 name="Google Shape;83;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grpSp>
        <p:nvGrpSpPr>
          <p:cNvPr id="85" name="Google Shape;85;p50"/>
          <p:cNvGrpSpPr/>
          <p:nvPr/>
        </p:nvGrpSpPr>
        <p:grpSpPr>
          <a:xfrm>
            <a:off x="0" y="381001"/>
            <a:ext cx="1037850" cy="1016288"/>
            <a:chOff x="0" y="381001"/>
            <a:chExt cx="1037850" cy="1016288"/>
          </a:xfrm>
        </p:grpSpPr>
        <p:sp>
          <p:nvSpPr>
            <p:cNvPr id="86" name="Google Shape;86;p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50"/>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9" name="Google Shape;89;p50"/>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0" name="Google Shape;90;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51"/>
          <p:cNvGrpSpPr/>
          <p:nvPr/>
        </p:nvGrpSpPr>
        <p:grpSpPr>
          <a:xfrm>
            <a:off x="0" y="381001"/>
            <a:ext cx="1037850" cy="1016288"/>
            <a:chOff x="0" y="381001"/>
            <a:chExt cx="1037850" cy="1016288"/>
          </a:xfrm>
        </p:grpSpPr>
        <p:sp>
          <p:nvSpPr>
            <p:cNvPr id="93" name="Google Shape;93;p5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51"/>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51"/>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51"/>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52"/>
          <p:cNvGrpSpPr/>
          <p:nvPr/>
        </p:nvGrpSpPr>
        <p:grpSpPr>
          <a:xfrm>
            <a:off x="0" y="4128572"/>
            <a:ext cx="698925" cy="684657"/>
            <a:chOff x="0" y="3785672"/>
            <a:chExt cx="698925" cy="684657"/>
          </a:xfrm>
        </p:grpSpPr>
        <p:sp>
          <p:nvSpPr>
            <p:cNvPr id="101" name="Google Shape;101;p52"/>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2"/>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52"/>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4" name="Google Shape;104;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accent3"/>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 Id="rId11" Type="http://schemas.openxmlformats.org/officeDocument/2006/relationships/image" Target="../media/image20.png"/><Relationship Id="rId10" Type="http://schemas.openxmlformats.org/officeDocument/2006/relationships/image" Target="../media/image19.png"/><Relationship Id="rId9"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35.png"/><Relationship Id="rId6"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45.gif"/><Relationship Id="rId5"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58.png"/><Relationship Id="rId5"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ats.cosc-oc.ca/logi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hyperlink" Target="http://drive.google.com/file/d/1qLctzXpc0rIflEMzh223bc_n7khKUf_q/view" TargetMode="Externa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txBox="1"/>
          <p:nvPr>
            <p:ph type="ctrTitle"/>
          </p:nvPr>
        </p:nvSpPr>
        <p:spPr>
          <a:xfrm>
            <a:off x="2928300" y="537875"/>
            <a:ext cx="6038700" cy="1578900"/>
          </a:xfrm>
          <a:prstGeom prst="rect">
            <a:avLst/>
          </a:prstGeom>
          <a:noFill/>
          <a:ln>
            <a:noFill/>
          </a:ln>
          <a:effectLst>
            <a:outerShdw blurRad="57150" rotWithShape="0" algn="bl" dir="5400000" dist="19050">
              <a:srgbClr val="000000">
                <a:alpha val="60000"/>
              </a:srgbClr>
            </a:outerShdw>
          </a:effectLst>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000"/>
              <a:buNone/>
            </a:pPr>
            <a:r>
              <a:rPr b="1" lang="en-CA"/>
              <a:t>Algorithmic Trading System</a:t>
            </a:r>
            <a:endParaRPr b="1"/>
          </a:p>
        </p:txBody>
      </p:sp>
      <p:sp>
        <p:nvSpPr>
          <p:cNvPr id="135" name="Google Shape;135;p1"/>
          <p:cNvSpPr txBox="1"/>
          <p:nvPr>
            <p:ph idx="1" type="subTitle"/>
          </p:nvPr>
        </p:nvSpPr>
        <p:spPr>
          <a:xfrm>
            <a:off x="150" y="4028825"/>
            <a:ext cx="9144000" cy="636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2080"/>
              <a:buNone/>
            </a:pPr>
            <a:r>
              <a:rPr lang="en-CA"/>
              <a:t>Authors: </a:t>
            </a:r>
            <a:endParaRPr/>
          </a:p>
          <a:p>
            <a:pPr indent="0" lvl="0" marL="0" rtl="0" algn="ctr">
              <a:lnSpc>
                <a:spcPct val="100000"/>
              </a:lnSpc>
              <a:spcBef>
                <a:spcPts val="0"/>
              </a:spcBef>
              <a:spcAft>
                <a:spcPts val="0"/>
              </a:spcAft>
              <a:buSzPts val="2080"/>
              <a:buNone/>
            </a:pPr>
            <a:r>
              <a:rPr lang="en-CA"/>
              <a:t>Jacob Rawlings, Jake Fischer, Alan Abdollahzadeh, Benjamin Carrier, Vanessa Dubouzet, Dominic Presch</a:t>
            </a:r>
            <a:endParaRPr/>
          </a:p>
        </p:txBody>
      </p:sp>
      <p:sp>
        <p:nvSpPr>
          <p:cNvPr id="136" name="Google Shape;136;p1"/>
          <p:cNvSpPr txBox="1"/>
          <p:nvPr>
            <p:ph type="ctrTitle"/>
          </p:nvPr>
        </p:nvSpPr>
        <p:spPr>
          <a:xfrm>
            <a:off x="0" y="3012725"/>
            <a:ext cx="9144000" cy="10161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40"/>
              <a:buNone/>
            </a:pPr>
            <a:r>
              <a:rPr b="1" lang="en-CA" sz="2200">
                <a:solidFill>
                  <a:schemeClr val="accent1"/>
                </a:solidFill>
              </a:rPr>
              <a:t>Computer Science</a:t>
            </a:r>
            <a:r>
              <a:rPr lang="en-CA" sz="2200">
                <a:solidFill>
                  <a:srgbClr val="0000FF"/>
                </a:solidFill>
              </a:rPr>
              <a:t> </a:t>
            </a:r>
            <a:r>
              <a:rPr lang="en-CA" sz="2200"/>
              <a:t>- </a:t>
            </a:r>
            <a:r>
              <a:rPr b="1" lang="en-CA" sz="2200">
                <a:solidFill>
                  <a:schemeClr val="lt2"/>
                </a:solidFill>
              </a:rPr>
              <a:t>Okanagan College</a:t>
            </a:r>
            <a:endParaRPr b="1" sz="2200">
              <a:solidFill>
                <a:schemeClr val="lt2"/>
              </a:solidFill>
            </a:endParaRPr>
          </a:p>
          <a:p>
            <a:pPr indent="0" lvl="0" marL="0" rtl="0" algn="ctr">
              <a:lnSpc>
                <a:spcPct val="100000"/>
              </a:lnSpc>
              <a:spcBef>
                <a:spcPts val="0"/>
              </a:spcBef>
              <a:spcAft>
                <a:spcPts val="0"/>
              </a:spcAft>
              <a:buSzPts val="3240"/>
              <a:buNone/>
            </a:pPr>
            <a:r>
              <a:rPr lang="en-CA" sz="2200"/>
              <a:t>2024</a:t>
            </a:r>
            <a:endParaRPr sz="2200"/>
          </a:p>
        </p:txBody>
      </p:sp>
      <p:sp>
        <p:nvSpPr>
          <p:cNvPr id="137" name="Google Shape;137;p1"/>
          <p:cNvSpPr txBox="1"/>
          <p:nvPr>
            <p:ph type="ctrTitle"/>
          </p:nvPr>
        </p:nvSpPr>
        <p:spPr>
          <a:xfrm>
            <a:off x="0" y="2727050"/>
            <a:ext cx="9144000" cy="691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CA" sz="2000"/>
              <a:t>COSC 471</a:t>
            </a:r>
            <a:endParaRPr sz="2000"/>
          </a:p>
        </p:txBody>
      </p:sp>
      <p:sp>
        <p:nvSpPr>
          <p:cNvPr id="138" name="Google Shape;138;p1"/>
          <p:cNvSpPr txBox="1"/>
          <p:nvPr/>
        </p:nvSpPr>
        <p:spPr>
          <a:xfrm>
            <a:off x="3417900" y="2116775"/>
            <a:ext cx="505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CA" sz="1200">
                <a:solidFill>
                  <a:schemeClr val="lt1"/>
                </a:solidFill>
                <a:latin typeface="Lato"/>
                <a:ea typeface="Lato"/>
                <a:cs typeface="Lato"/>
                <a:sym typeface="Lato"/>
              </a:rPr>
              <a:t>Harnessing robust datasets for machine learning and market analysis</a:t>
            </a:r>
            <a:endParaRPr i="1" sz="12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cd60dceb1c_28_2"/>
          <p:cNvSpPr txBox="1"/>
          <p:nvPr>
            <p:ph type="title"/>
          </p:nvPr>
        </p:nvSpPr>
        <p:spPr>
          <a:xfrm>
            <a:off x="1870150" y="2558625"/>
            <a:ext cx="54828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CA"/>
              <a:t>SYSTEM ARCHITECTURE</a:t>
            </a:r>
            <a:endParaRPr b="1"/>
          </a:p>
        </p:txBody>
      </p:sp>
      <p:sp>
        <p:nvSpPr>
          <p:cNvPr id="275" name="Google Shape;275;g2cd60dceb1c_28_2"/>
          <p:cNvSpPr txBox="1"/>
          <p:nvPr/>
        </p:nvSpPr>
        <p:spPr>
          <a:xfrm>
            <a:off x="499400" y="2647950"/>
            <a:ext cx="1335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7000">
                <a:solidFill>
                  <a:schemeClr val="lt2"/>
                </a:solidFill>
                <a:latin typeface="Lato"/>
                <a:ea typeface="Lato"/>
                <a:cs typeface="Lato"/>
                <a:sym typeface="Lato"/>
              </a:rPr>
              <a:t>03</a:t>
            </a:r>
            <a:endParaRPr sz="7000">
              <a:solidFill>
                <a:schemeClr val="lt2"/>
              </a:solidFill>
              <a:latin typeface="Lato"/>
              <a:ea typeface="Lato"/>
              <a:cs typeface="Lato"/>
              <a:sym typeface="Lato"/>
            </a:endParaRPr>
          </a:p>
        </p:txBody>
      </p:sp>
      <p:cxnSp>
        <p:nvCxnSpPr>
          <p:cNvPr id="276" name="Google Shape;276;g2cd60dceb1c_28_2"/>
          <p:cNvCxnSpPr/>
          <p:nvPr/>
        </p:nvCxnSpPr>
        <p:spPr>
          <a:xfrm>
            <a:off x="1793950" y="2344200"/>
            <a:ext cx="0" cy="2799300"/>
          </a:xfrm>
          <a:prstGeom prst="straightConnector1">
            <a:avLst/>
          </a:prstGeom>
          <a:noFill/>
          <a:ln cap="flat" cmpd="sng" w="9525">
            <a:solidFill>
              <a:schemeClr val="dk2"/>
            </a:solidFill>
            <a:prstDash val="solid"/>
            <a:round/>
            <a:headEnd len="med" w="med" type="none"/>
            <a:tailEnd len="med" w="med" type="none"/>
          </a:ln>
        </p:spPr>
      </p:cxnSp>
      <p:sp>
        <p:nvSpPr>
          <p:cNvPr id="277" name="Google Shape;277;g2cd60dceb1c_28_2"/>
          <p:cNvSpPr txBox="1"/>
          <p:nvPr/>
        </p:nvSpPr>
        <p:spPr>
          <a:xfrm>
            <a:off x="1870150" y="3538275"/>
            <a:ext cx="622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Architecture Overview, System Architecture</a:t>
            </a: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cd60dceb1c_28_9"/>
          <p:cNvSpPr txBox="1"/>
          <p:nvPr/>
        </p:nvSpPr>
        <p:spPr>
          <a:xfrm>
            <a:off x="482350" y="1215275"/>
            <a:ext cx="4532700" cy="24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The ATS consists of several major components in order to function. This includes: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External data source (Financial Modelling Prep API)</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Configuration files</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Automatic data collection</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Data processing and validation</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OLTP database storage</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User interface</a:t>
            </a:r>
            <a:endParaRPr sz="1300">
              <a:solidFill>
                <a:schemeClr val="lt1"/>
              </a:solidFill>
              <a:latin typeface="Lato"/>
              <a:ea typeface="Lato"/>
              <a:cs typeface="Lato"/>
              <a:sym typeface="Lato"/>
            </a:endParaRPr>
          </a:p>
        </p:txBody>
      </p:sp>
      <p:pic>
        <p:nvPicPr>
          <p:cNvPr id="283" name="Google Shape;283;g2cd60dceb1c_28_9"/>
          <p:cNvPicPr preferRelativeResize="0"/>
          <p:nvPr/>
        </p:nvPicPr>
        <p:blipFill>
          <a:blip r:embed="rId3">
            <a:alphaModFix/>
          </a:blip>
          <a:stretch>
            <a:fillRect/>
          </a:stretch>
        </p:blipFill>
        <p:spPr>
          <a:xfrm>
            <a:off x="7059150" y="168075"/>
            <a:ext cx="885825" cy="495300"/>
          </a:xfrm>
          <a:prstGeom prst="rect">
            <a:avLst/>
          </a:prstGeom>
          <a:noFill/>
          <a:ln>
            <a:noFill/>
          </a:ln>
          <a:effectLst>
            <a:outerShdw blurRad="57150" rotWithShape="0" algn="bl" dir="5400000" dist="19050">
              <a:srgbClr val="000000">
                <a:alpha val="50000"/>
              </a:srgbClr>
            </a:outerShdw>
          </a:effectLst>
        </p:spPr>
      </p:pic>
      <p:pic>
        <p:nvPicPr>
          <p:cNvPr id="284" name="Google Shape;284;g2cd60dceb1c_28_9"/>
          <p:cNvPicPr preferRelativeResize="0"/>
          <p:nvPr/>
        </p:nvPicPr>
        <p:blipFill>
          <a:blip r:embed="rId4">
            <a:alphaModFix/>
          </a:blip>
          <a:stretch>
            <a:fillRect/>
          </a:stretch>
        </p:blipFill>
        <p:spPr>
          <a:xfrm>
            <a:off x="6260225" y="1019850"/>
            <a:ext cx="1092850" cy="12959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285" name="Google Shape;285;g2cd60dceb1c_28_9"/>
          <p:cNvPicPr preferRelativeResize="0"/>
          <p:nvPr/>
        </p:nvPicPr>
        <p:blipFill>
          <a:blip r:embed="rId5">
            <a:alphaModFix/>
          </a:blip>
          <a:stretch>
            <a:fillRect/>
          </a:stretch>
        </p:blipFill>
        <p:spPr>
          <a:xfrm>
            <a:off x="7672925" y="1019850"/>
            <a:ext cx="1123113" cy="12959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cxnSp>
        <p:nvCxnSpPr>
          <p:cNvPr id="286" name="Google Shape;286;g2cd60dceb1c_28_9"/>
          <p:cNvCxnSpPr/>
          <p:nvPr/>
        </p:nvCxnSpPr>
        <p:spPr>
          <a:xfrm>
            <a:off x="6803050" y="803250"/>
            <a:ext cx="3900" cy="216600"/>
          </a:xfrm>
          <a:prstGeom prst="straightConnector1">
            <a:avLst/>
          </a:prstGeom>
          <a:noFill/>
          <a:ln cap="flat" cmpd="sng" w="9525">
            <a:solidFill>
              <a:schemeClr val="dk1"/>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287" name="Google Shape;287;g2cd60dceb1c_28_9"/>
          <p:cNvCxnSpPr/>
          <p:nvPr/>
        </p:nvCxnSpPr>
        <p:spPr>
          <a:xfrm>
            <a:off x="8232687" y="803250"/>
            <a:ext cx="3600" cy="216600"/>
          </a:xfrm>
          <a:prstGeom prst="straightConnector1">
            <a:avLst/>
          </a:prstGeom>
          <a:noFill/>
          <a:ln cap="flat" cmpd="sng" w="9525">
            <a:solidFill>
              <a:schemeClr val="dk1"/>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288" name="Google Shape;288;g2cd60dceb1c_28_9"/>
          <p:cNvCxnSpPr>
            <a:stCxn id="283" idx="2"/>
          </p:cNvCxnSpPr>
          <p:nvPr/>
        </p:nvCxnSpPr>
        <p:spPr>
          <a:xfrm flipH="1" rot="-5400000">
            <a:off x="7802663" y="362775"/>
            <a:ext cx="132000" cy="733200"/>
          </a:xfrm>
          <a:prstGeom prst="bentConnector2">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289" name="Google Shape;289;g2cd60dceb1c_28_9"/>
          <p:cNvCxnSpPr>
            <a:stCxn id="283" idx="2"/>
          </p:cNvCxnSpPr>
          <p:nvPr/>
        </p:nvCxnSpPr>
        <p:spPr>
          <a:xfrm rot="5400000">
            <a:off x="7086563" y="379875"/>
            <a:ext cx="132000" cy="699000"/>
          </a:xfrm>
          <a:prstGeom prst="bentConnector2">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290" name="Google Shape;290;g2cd60dceb1c_28_9"/>
          <p:cNvPicPr preferRelativeResize="0"/>
          <p:nvPr/>
        </p:nvPicPr>
        <p:blipFill>
          <a:blip r:embed="rId6">
            <a:alphaModFix/>
          </a:blip>
          <a:stretch>
            <a:fillRect/>
          </a:stretch>
        </p:blipFill>
        <p:spPr>
          <a:xfrm>
            <a:off x="5824700" y="168075"/>
            <a:ext cx="807599" cy="807599"/>
          </a:xfrm>
          <a:prstGeom prst="rect">
            <a:avLst/>
          </a:prstGeom>
          <a:noFill/>
          <a:ln>
            <a:noFill/>
          </a:ln>
        </p:spPr>
      </p:pic>
      <p:pic>
        <p:nvPicPr>
          <p:cNvPr id="291" name="Google Shape;291;g2cd60dceb1c_28_9"/>
          <p:cNvPicPr preferRelativeResize="0"/>
          <p:nvPr/>
        </p:nvPicPr>
        <p:blipFill>
          <a:blip r:embed="rId7">
            <a:alphaModFix/>
          </a:blip>
          <a:stretch>
            <a:fillRect/>
          </a:stretch>
        </p:blipFill>
        <p:spPr>
          <a:xfrm>
            <a:off x="5260212" y="3154801"/>
            <a:ext cx="1229975" cy="1739648"/>
          </a:xfrm>
          <a:prstGeom prst="rect">
            <a:avLst/>
          </a:prstGeom>
          <a:noFill/>
          <a:ln>
            <a:noFill/>
          </a:ln>
          <a:effectLst>
            <a:outerShdw blurRad="57150" rotWithShape="0" algn="bl" dir="5400000" dist="19050">
              <a:srgbClr val="000000">
                <a:alpha val="50000"/>
              </a:srgbClr>
            </a:outerShdw>
          </a:effectLst>
        </p:spPr>
      </p:pic>
      <p:pic>
        <p:nvPicPr>
          <p:cNvPr id="292" name="Google Shape;292;g2cd60dceb1c_28_9"/>
          <p:cNvPicPr preferRelativeResize="0"/>
          <p:nvPr/>
        </p:nvPicPr>
        <p:blipFill>
          <a:blip r:embed="rId8">
            <a:alphaModFix/>
          </a:blip>
          <a:stretch>
            <a:fillRect/>
          </a:stretch>
        </p:blipFill>
        <p:spPr>
          <a:xfrm>
            <a:off x="7502075" y="3477238"/>
            <a:ext cx="1270549" cy="1094775"/>
          </a:xfrm>
          <a:prstGeom prst="rect">
            <a:avLst/>
          </a:prstGeom>
          <a:noFill/>
          <a:ln>
            <a:noFill/>
          </a:ln>
          <a:effectLst>
            <a:outerShdw blurRad="314325" rotWithShape="0" algn="bl" dir="4320000" dist="95250">
              <a:srgbClr val="000000">
                <a:alpha val="95000"/>
              </a:srgbClr>
            </a:outerShdw>
            <a:reflection blurRad="0" dir="5400000" dist="38100" endA="0" endPos="30000" fadeDir="5400012" kx="0" rotWithShape="0" algn="bl" stPos="0" sy="-100000" ky="0"/>
          </a:effectLst>
        </p:spPr>
      </p:pic>
      <p:pic>
        <p:nvPicPr>
          <p:cNvPr id="293" name="Google Shape;293;g2cd60dceb1c_28_9"/>
          <p:cNvPicPr preferRelativeResize="0"/>
          <p:nvPr/>
        </p:nvPicPr>
        <p:blipFill>
          <a:blip r:embed="rId9">
            <a:alphaModFix/>
          </a:blip>
          <a:stretch>
            <a:fillRect/>
          </a:stretch>
        </p:blipFill>
        <p:spPr>
          <a:xfrm>
            <a:off x="7353075" y="4257075"/>
            <a:ext cx="639875" cy="637376"/>
          </a:xfrm>
          <a:prstGeom prst="rect">
            <a:avLst/>
          </a:prstGeom>
          <a:noFill/>
          <a:ln>
            <a:noFill/>
          </a:ln>
          <a:effectLst>
            <a:outerShdw blurRad="85725" rotWithShape="0" algn="bl" dir="5400000" dist="28575">
              <a:srgbClr val="000000">
                <a:alpha val="71000"/>
              </a:srgbClr>
            </a:outerShdw>
          </a:effectLst>
        </p:spPr>
      </p:pic>
      <p:sp>
        <p:nvSpPr>
          <p:cNvPr id="294" name="Google Shape;294;g2cd60dceb1c_28_9"/>
          <p:cNvSpPr/>
          <p:nvPr/>
        </p:nvSpPr>
        <p:spPr>
          <a:xfrm rot="-5407662">
            <a:off x="7925703" y="3255576"/>
            <a:ext cx="807602" cy="83101"/>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 name="Google Shape;295;g2cd60dceb1c_28_9"/>
          <p:cNvSpPr/>
          <p:nvPr/>
        </p:nvSpPr>
        <p:spPr>
          <a:xfrm rot="10800000">
            <a:off x="6490175" y="4173675"/>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 name="Google Shape;296;g2cd60dceb1c_28_9"/>
          <p:cNvSpPr/>
          <p:nvPr/>
        </p:nvSpPr>
        <p:spPr>
          <a:xfrm rot="10800000">
            <a:off x="4336925" y="4173675"/>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97" name="Google Shape;297;g2cd60dceb1c_28_9"/>
          <p:cNvPicPr preferRelativeResize="0"/>
          <p:nvPr/>
        </p:nvPicPr>
        <p:blipFill>
          <a:blip r:embed="rId10">
            <a:alphaModFix/>
          </a:blip>
          <a:stretch>
            <a:fillRect/>
          </a:stretch>
        </p:blipFill>
        <p:spPr>
          <a:xfrm>
            <a:off x="3167425" y="3766423"/>
            <a:ext cx="1053834" cy="897898"/>
          </a:xfrm>
          <a:prstGeom prst="rect">
            <a:avLst/>
          </a:prstGeom>
          <a:noFill/>
          <a:ln>
            <a:noFill/>
          </a:ln>
        </p:spPr>
      </p:pic>
      <p:pic>
        <p:nvPicPr>
          <p:cNvPr id="298" name="Google Shape;298;g2cd60dceb1c_28_9"/>
          <p:cNvPicPr preferRelativeResize="0"/>
          <p:nvPr/>
        </p:nvPicPr>
        <p:blipFill>
          <a:blip r:embed="rId11">
            <a:alphaModFix/>
          </a:blip>
          <a:stretch>
            <a:fillRect/>
          </a:stretch>
        </p:blipFill>
        <p:spPr>
          <a:xfrm>
            <a:off x="5461213" y="4750900"/>
            <a:ext cx="827949" cy="241891"/>
          </a:xfrm>
          <a:prstGeom prst="rect">
            <a:avLst/>
          </a:prstGeom>
          <a:noFill/>
          <a:ln>
            <a:noFill/>
          </a:ln>
          <a:effectLst>
            <a:outerShdw blurRad="57150" rotWithShape="0" algn="bl" dir="5400000" dist="19050">
              <a:srgbClr val="000000">
                <a:alpha val="60000"/>
              </a:srgbClr>
            </a:outerShdw>
          </a:effectLst>
        </p:spPr>
      </p:pic>
      <p:sp>
        <p:nvSpPr>
          <p:cNvPr id="299" name="Google Shape;299;g2cd60dceb1c_28_9"/>
          <p:cNvSpPr txBox="1"/>
          <p:nvPr/>
        </p:nvSpPr>
        <p:spPr>
          <a:xfrm>
            <a:off x="0" y="436600"/>
            <a:ext cx="50151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Overview</a:t>
            </a:r>
            <a:endParaRPr b="1" sz="2400">
              <a:solidFill>
                <a:schemeClr val="lt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g2cd60dceb1c_28_30"/>
          <p:cNvPicPr preferRelativeResize="0"/>
          <p:nvPr/>
        </p:nvPicPr>
        <p:blipFill>
          <a:blip r:embed="rId3">
            <a:alphaModFix/>
          </a:blip>
          <a:stretch>
            <a:fillRect/>
          </a:stretch>
        </p:blipFill>
        <p:spPr>
          <a:xfrm>
            <a:off x="526873" y="3285800"/>
            <a:ext cx="5268490" cy="1519012"/>
          </a:xfrm>
          <a:prstGeom prst="rect">
            <a:avLst/>
          </a:prstGeom>
          <a:noFill/>
          <a:ln>
            <a:noFill/>
          </a:ln>
        </p:spPr>
      </p:pic>
      <p:sp>
        <p:nvSpPr>
          <p:cNvPr id="305" name="Google Shape;305;g2cd60dceb1c_28_30"/>
          <p:cNvSpPr txBox="1"/>
          <p:nvPr/>
        </p:nvSpPr>
        <p:spPr>
          <a:xfrm>
            <a:off x="2047475" y="4804800"/>
            <a:ext cx="212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solidFill>
                  <a:schemeClr val="lt1"/>
                </a:solidFill>
                <a:latin typeface="Lato"/>
                <a:ea typeface="Lato"/>
                <a:cs typeface="Lato"/>
                <a:sym typeface="Lato"/>
              </a:rPr>
              <a:t>Basic top-level architecture [F2]</a:t>
            </a:r>
            <a:endParaRPr sz="1000">
              <a:solidFill>
                <a:schemeClr val="lt1"/>
              </a:solidFill>
              <a:latin typeface="Lato"/>
              <a:ea typeface="Lato"/>
              <a:cs typeface="Lato"/>
              <a:sym typeface="Lato"/>
            </a:endParaRPr>
          </a:p>
        </p:txBody>
      </p:sp>
      <p:pic>
        <p:nvPicPr>
          <p:cNvPr id="306" name="Google Shape;306;g2cd60dceb1c_28_30"/>
          <p:cNvPicPr preferRelativeResize="0"/>
          <p:nvPr/>
        </p:nvPicPr>
        <p:blipFill>
          <a:blip r:embed="rId4">
            <a:alphaModFix/>
          </a:blip>
          <a:stretch>
            <a:fillRect/>
          </a:stretch>
        </p:blipFill>
        <p:spPr>
          <a:xfrm>
            <a:off x="1235113" y="1106000"/>
            <a:ext cx="3852013" cy="1583100"/>
          </a:xfrm>
          <a:prstGeom prst="rect">
            <a:avLst/>
          </a:prstGeom>
          <a:noFill/>
          <a:ln>
            <a:noFill/>
          </a:ln>
        </p:spPr>
      </p:pic>
      <p:sp>
        <p:nvSpPr>
          <p:cNvPr id="307" name="Google Shape;307;g2cd60dceb1c_28_30"/>
          <p:cNvSpPr txBox="1"/>
          <p:nvPr/>
        </p:nvSpPr>
        <p:spPr>
          <a:xfrm>
            <a:off x="2189575" y="2689088"/>
            <a:ext cx="19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solidFill>
                  <a:schemeClr val="lt1"/>
                </a:solidFill>
                <a:latin typeface="Lato"/>
                <a:ea typeface="Lato"/>
                <a:cs typeface="Lato"/>
                <a:sym typeface="Lato"/>
              </a:rPr>
              <a:t>System context [F1]</a:t>
            </a:r>
            <a:endParaRPr sz="1000">
              <a:solidFill>
                <a:schemeClr val="lt1"/>
              </a:solidFill>
              <a:latin typeface="Lato"/>
              <a:ea typeface="Lato"/>
              <a:cs typeface="Lato"/>
              <a:sym typeface="Lato"/>
            </a:endParaRPr>
          </a:p>
        </p:txBody>
      </p:sp>
      <p:pic>
        <p:nvPicPr>
          <p:cNvPr id="308" name="Google Shape;308;g2cd60dceb1c_28_30"/>
          <p:cNvPicPr preferRelativeResize="0"/>
          <p:nvPr/>
        </p:nvPicPr>
        <p:blipFill>
          <a:blip r:embed="rId5">
            <a:alphaModFix/>
          </a:blip>
          <a:stretch>
            <a:fillRect/>
          </a:stretch>
        </p:blipFill>
        <p:spPr>
          <a:xfrm>
            <a:off x="6672550" y="988650"/>
            <a:ext cx="2269776" cy="3622075"/>
          </a:xfrm>
          <a:prstGeom prst="rect">
            <a:avLst/>
          </a:prstGeom>
          <a:noFill/>
          <a:ln>
            <a:noFill/>
          </a:ln>
        </p:spPr>
      </p:pic>
      <p:sp>
        <p:nvSpPr>
          <p:cNvPr id="309" name="Google Shape;309;g2cd60dceb1c_28_30"/>
          <p:cNvSpPr txBox="1"/>
          <p:nvPr/>
        </p:nvSpPr>
        <p:spPr>
          <a:xfrm>
            <a:off x="6606525" y="4651875"/>
            <a:ext cx="2226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solidFill>
                  <a:schemeClr val="lt1"/>
                </a:solidFill>
                <a:latin typeface="Lato"/>
                <a:ea typeface="Lato"/>
                <a:cs typeface="Lato"/>
                <a:sym typeface="Lato"/>
              </a:rPr>
              <a:t>Data Collection Activity [F3]</a:t>
            </a:r>
            <a:endParaRPr sz="1000">
              <a:solidFill>
                <a:schemeClr val="lt1"/>
              </a:solidFill>
              <a:latin typeface="Lato"/>
              <a:ea typeface="Lato"/>
              <a:cs typeface="Lato"/>
              <a:sym typeface="Lato"/>
            </a:endParaRPr>
          </a:p>
        </p:txBody>
      </p:sp>
      <p:sp>
        <p:nvSpPr>
          <p:cNvPr id="310" name="Google Shape;310;g2cd60dceb1c_28_30"/>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System Architecture</a:t>
            </a:r>
            <a:endParaRPr b="1" sz="2400">
              <a:solidFill>
                <a:schemeClr val="lt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cd60dceb1c_0_88"/>
          <p:cNvSpPr txBox="1"/>
          <p:nvPr>
            <p:ph type="title"/>
          </p:nvPr>
        </p:nvSpPr>
        <p:spPr>
          <a:xfrm>
            <a:off x="1870150" y="2558625"/>
            <a:ext cx="5482800" cy="114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spcBef>
                <a:spcPts val="0"/>
              </a:spcBef>
              <a:spcAft>
                <a:spcPts val="0"/>
              </a:spcAft>
              <a:buNone/>
            </a:pPr>
            <a:r>
              <a:rPr b="1" lang="en-CA"/>
              <a:t>CONFIGURATION MANAGEMENT</a:t>
            </a:r>
            <a:endParaRPr b="1"/>
          </a:p>
        </p:txBody>
      </p:sp>
      <p:sp>
        <p:nvSpPr>
          <p:cNvPr id="316" name="Google Shape;316;g2cd60dceb1c_0_88"/>
          <p:cNvSpPr txBox="1"/>
          <p:nvPr/>
        </p:nvSpPr>
        <p:spPr>
          <a:xfrm>
            <a:off x="499400" y="2647950"/>
            <a:ext cx="1335900" cy="126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CA" sz="7000">
                <a:solidFill>
                  <a:schemeClr val="lt2"/>
                </a:solidFill>
                <a:latin typeface="Lato"/>
                <a:ea typeface="Lato"/>
                <a:cs typeface="Lato"/>
                <a:sym typeface="Lato"/>
              </a:rPr>
              <a:t>04</a:t>
            </a:r>
            <a:endParaRPr sz="7000">
              <a:solidFill>
                <a:schemeClr val="lt2"/>
              </a:solidFill>
              <a:latin typeface="Lato"/>
              <a:ea typeface="Lato"/>
              <a:cs typeface="Lato"/>
              <a:sym typeface="Lato"/>
            </a:endParaRPr>
          </a:p>
        </p:txBody>
      </p:sp>
      <p:cxnSp>
        <p:nvCxnSpPr>
          <p:cNvPr id="317" name="Google Shape;317;g2cd60dceb1c_0_88"/>
          <p:cNvCxnSpPr/>
          <p:nvPr/>
        </p:nvCxnSpPr>
        <p:spPr>
          <a:xfrm>
            <a:off x="1793950" y="2344200"/>
            <a:ext cx="0" cy="2799300"/>
          </a:xfrm>
          <a:prstGeom prst="straightConnector1">
            <a:avLst/>
          </a:prstGeom>
          <a:noFill/>
          <a:ln cap="flat" cmpd="sng" w="9525">
            <a:solidFill>
              <a:schemeClr val="dk2"/>
            </a:solidFill>
            <a:prstDash val="solid"/>
            <a:round/>
            <a:headEnd len="med" w="med" type="none"/>
            <a:tailEnd len="med" w="med" type="none"/>
          </a:ln>
        </p:spPr>
      </p:cxnSp>
      <p:sp>
        <p:nvSpPr>
          <p:cNvPr id="318" name="Google Shape;318;g2cd60dceb1c_0_88"/>
          <p:cNvSpPr txBox="1"/>
          <p:nvPr/>
        </p:nvSpPr>
        <p:spPr>
          <a:xfrm>
            <a:off x="1870150" y="3538275"/>
            <a:ext cx="622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Project Roles, Project Plan, Continuous Integration</a:t>
            </a:r>
            <a:endParaRPr sz="13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cd60dceb1c_1_19"/>
          <p:cNvSpPr txBox="1"/>
          <p:nvPr>
            <p:ph idx="1" type="body"/>
          </p:nvPr>
        </p:nvSpPr>
        <p:spPr>
          <a:xfrm>
            <a:off x="1297500" y="1054925"/>
            <a:ext cx="7038900" cy="3475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000"/>
              </a:spcBef>
              <a:spcAft>
                <a:spcPts val="0"/>
              </a:spcAft>
              <a:buSzPts val="935"/>
              <a:buNone/>
            </a:pPr>
            <a:r>
              <a:rPr lang="en-CA" sz="1505"/>
              <a:t>For the continuation of the project we used </a:t>
            </a:r>
            <a:r>
              <a:rPr lang="en-CA" sz="1505"/>
              <a:t>Agile and the </a:t>
            </a:r>
            <a:r>
              <a:rPr lang="en-CA" sz="1505"/>
              <a:t>rational unified process.</a:t>
            </a:r>
            <a:endParaRPr sz="1505"/>
          </a:p>
          <a:p>
            <a:pPr indent="-311467" lvl="0" marL="457200" rtl="0" algn="l">
              <a:lnSpc>
                <a:spcPct val="80000"/>
              </a:lnSpc>
              <a:spcBef>
                <a:spcPts val="1200"/>
              </a:spcBef>
              <a:spcAft>
                <a:spcPts val="0"/>
              </a:spcAft>
              <a:buSzPts val="1305"/>
              <a:buChar char="●"/>
            </a:pPr>
            <a:r>
              <a:rPr b="1" lang="en-CA" sz="1305"/>
              <a:t>Inception Phase</a:t>
            </a:r>
            <a:endParaRPr sz="1305"/>
          </a:p>
          <a:p>
            <a:pPr indent="-311467" lvl="0" marL="457200" rtl="0" algn="l">
              <a:lnSpc>
                <a:spcPct val="80000"/>
              </a:lnSpc>
              <a:spcBef>
                <a:spcPts val="1000"/>
              </a:spcBef>
              <a:spcAft>
                <a:spcPts val="0"/>
              </a:spcAft>
              <a:buSzPts val="1305"/>
              <a:buChar char="●"/>
            </a:pPr>
            <a:r>
              <a:rPr b="1" lang="en-CA" sz="1305"/>
              <a:t>Elaboration Phase</a:t>
            </a:r>
            <a:endParaRPr sz="1305"/>
          </a:p>
          <a:p>
            <a:pPr indent="-311467" lvl="0" marL="457200" rtl="0" algn="l">
              <a:lnSpc>
                <a:spcPct val="80000"/>
              </a:lnSpc>
              <a:spcBef>
                <a:spcPts val="1000"/>
              </a:spcBef>
              <a:spcAft>
                <a:spcPts val="0"/>
              </a:spcAft>
              <a:buSzPts val="1305"/>
              <a:buChar char="●"/>
            </a:pPr>
            <a:r>
              <a:rPr b="1" lang="en-CA" sz="1305"/>
              <a:t>Construction Phase</a:t>
            </a:r>
            <a:endParaRPr sz="1305"/>
          </a:p>
          <a:p>
            <a:pPr indent="-311467" lvl="0" marL="457200" rtl="0" algn="l">
              <a:lnSpc>
                <a:spcPct val="80000"/>
              </a:lnSpc>
              <a:spcBef>
                <a:spcPts val="1000"/>
              </a:spcBef>
              <a:spcAft>
                <a:spcPts val="0"/>
              </a:spcAft>
              <a:buSzPts val="1305"/>
              <a:buChar char="●"/>
            </a:pPr>
            <a:r>
              <a:rPr b="1" lang="en-CA" sz="1305"/>
              <a:t>Transition Phase</a:t>
            </a:r>
            <a:endParaRPr sz="1305"/>
          </a:p>
          <a:p>
            <a:pPr indent="-311467" lvl="0" marL="457200" rtl="0" algn="l">
              <a:lnSpc>
                <a:spcPct val="80000"/>
              </a:lnSpc>
              <a:spcBef>
                <a:spcPts val="1000"/>
              </a:spcBef>
              <a:spcAft>
                <a:spcPts val="0"/>
              </a:spcAft>
              <a:buSzPts val="1305"/>
              <a:buChar char="●"/>
            </a:pPr>
            <a:r>
              <a:rPr b="1" lang="en-CA" sz="1305"/>
              <a:t>Maintenance</a:t>
            </a:r>
            <a:endParaRPr sz="1505"/>
          </a:p>
          <a:p>
            <a:pPr indent="0" lvl="0" marL="0" rtl="0" algn="l">
              <a:lnSpc>
                <a:spcPct val="80000"/>
              </a:lnSpc>
              <a:spcBef>
                <a:spcPts val="1200"/>
              </a:spcBef>
              <a:spcAft>
                <a:spcPts val="0"/>
              </a:spcAft>
              <a:buSzPts val="935"/>
              <a:buNone/>
            </a:pPr>
            <a:r>
              <a:rPr lang="en-CA" sz="1505"/>
              <a:t>Tracking the development of the ATS.</a:t>
            </a:r>
            <a:endParaRPr sz="1505"/>
          </a:p>
          <a:p>
            <a:pPr indent="0" lvl="0" marL="457200" rtl="0" algn="l">
              <a:lnSpc>
                <a:spcPct val="100000"/>
              </a:lnSpc>
              <a:spcBef>
                <a:spcPts val="1200"/>
              </a:spcBef>
              <a:spcAft>
                <a:spcPts val="0"/>
              </a:spcAft>
              <a:buNone/>
            </a:pPr>
            <a:r>
              <a:rPr b="1" lang="en-CA" sz="1305"/>
              <a:t>Jira</a:t>
            </a:r>
            <a:endParaRPr sz="1305"/>
          </a:p>
          <a:p>
            <a:pPr indent="0" lvl="0" marL="457200" rtl="0" algn="l">
              <a:lnSpc>
                <a:spcPct val="100000"/>
              </a:lnSpc>
              <a:spcBef>
                <a:spcPts val="1000"/>
              </a:spcBef>
              <a:spcAft>
                <a:spcPts val="0"/>
              </a:spcAft>
              <a:buNone/>
            </a:pPr>
            <a:r>
              <a:rPr b="1" lang="en-CA" sz="1305"/>
              <a:t>Github</a:t>
            </a:r>
            <a:endParaRPr sz="1305"/>
          </a:p>
          <a:p>
            <a:pPr indent="0" lvl="0" marL="457200" rtl="0" algn="l">
              <a:lnSpc>
                <a:spcPct val="100000"/>
              </a:lnSpc>
              <a:spcBef>
                <a:spcPts val="1000"/>
              </a:spcBef>
              <a:spcAft>
                <a:spcPts val="0"/>
              </a:spcAft>
              <a:buNone/>
            </a:pPr>
            <a:r>
              <a:rPr b="1" lang="en-CA" sz="1305"/>
              <a:t>Google Drive</a:t>
            </a:r>
            <a:endParaRPr sz="1305"/>
          </a:p>
          <a:p>
            <a:pPr indent="0" lvl="0" marL="457200" rtl="0" algn="l">
              <a:lnSpc>
                <a:spcPct val="100000"/>
              </a:lnSpc>
              <a:spcBef>
                <a:spcPts val="1000"/>
              </a:spcBef>
              <a:spcAft>
                <a:spcPts val="1000"/>
              </a:spcAft>
              <a:buNone/>
            </a:pPr>
            <a:r>
              <a:rPr b="1" lang="en-CA" sz="1305"/>
              <a:t>Confluence</a:t>
            </a:r>
            <a:endParaRPr sz="1305"/>
          </a:p>
        </p:txBody>
      </p:sp>
      <p:sp>
        <p:nvSpPr>
          <p:cNvPr id="324" name="Google Shape;324;g2cd60dceb1c_1_19"/>
          <p:cNvSpPr txBox="1"/>
          <p:nvPr/>
        </p:nvSpPr>
        <p:spPr>
          <a:xfrm>
            <a:off x="0" y="41335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Project Plan</a:t>
            </a:r>
            <a:endParaRPr b="1" sz="2400">
              <a:solidFill>
                <a:schemeClr val="lt2"/>
              </a:solidFill>
              <a:latin typeface="Montserrat"/>
              <a:ea typeface="Montserrat"/>
              <a:cs typeface="Montserrat"/>
              <a:sym typeface="Montserrat"/>
            </a:endParaRPr>
          </a:p>
        </p:txBody>
      </p:sp>
      <p:pic>
        <p:nvPicPr>
          <p:cNvPr id="325" name="Google Shape;325;g2cd60dceb1c_1_19"/>
          <p:cNvPicPr preferRelativeResize="0"/>
          <p:nvPr/>
        </p:nvPicPr>
        <p:blipFill>
          <a:blip r:embed="rId3">
            <a:alphaModFix/>
          </a:blip>
          <a:stretch>
            <a:fillRect/>
          </a:stretch>
        </p:blipFill>
        <p:spPr>
          <a:xfrm>
            <a:off x="1499789" y="3186450"/>
            <a:ext cx="301225" cy="301251"/>
          </a:xfrm>
          <a:prstGeom prst="rect">
            <a:avLst/>
          </a:prstGeom>
          <a:noFill/>
          <a:ln>
            <a:noFill/>
          </a:ln>
        </p:spPr>
      </p:pic>
      <p:pic>
        <p:nvPicPr>
          <p:cNvPr id="326" name="Google Shape;326;g2cd60dceb1c_1_19"/>
          <p:cNvPicPr preferRelativeResize="0"/>
          <p:nvPr/>
        </p:nvPicPr>
        <p:blipFill>
          <a:blip r:embed="rId4">
            <a:alphaModFix/>
          </a:blip>
          <a:stretch>
            <a:fillRect/>
          </a:stretch>
        </p:blipFill>
        <p:spPr>
          <a:xfrm>
            <a:off x="1522788" y="3552650"/>
            <a:ext cx="255201" cy="248348"/>
          </a:xfrm>
          <a:prstGeom prst="rect">
            <a:avLst/>
          </a:prstGeom>
          <a:noFill/>
          <a:ln>
            <a:noFill/>
          </a:ln>
        </p:spPr>
      </p:pic>
      <p:pic>
        <p:nvPicPr>
          <p:cNvPr id="327" name="Google Shape;327;g2cd60dceb1c_1_19"/>
          <p:cNvPicPr preferRelativeResize="0"/>
          <p:nvPr/>
        </p:nvPicPr>
        <p:blipFill>
          <a:blip r:embed="rId5">
            <a:alphaModFix/>
          </a:blip>
          <a:stretch>
            <a:fillRect/>
          </a:stretch>
        </p:blipFill>
        <p:spPr>
          <a:xfrm>
            <a:off x="1429663" y="3881050"/>
            <a:ext cx="441508" cy="248351"/>
          </a:xfrm>
          <a:prstGeom prst="rect">
            <a:avLst/>
          </a:prstGeom>
          <a:noFill/>
          <a:ln>
            <a:noFill/>
          </a:ln>
        </p:spPr>
      </p:pic>
      <p:pic>
        <p:nvPicPr>
          <p:cNvPr id="328" name="Google Shape;328;g2cd60dceb1c_1_19"/>
          <p:cNvPicPr preferRelativeResize="0"/>
          <p:nvPr/>
        </p:nvPicPr>
        <p:blipFill>
          <a:blip r:embed="rId6">
            <a:alphaModFix/>
          </a:blip>
          <a:stretch>
            <a:fillRect/>
          </a:stretch>
        </p:blipFill>
        <p:spPr>
          <a:xfrm>
            <a:off x="1522825" y="4209450"/>
            <a:ext cx="255200" cy="255200"/>
          </a:xfrm>
          <a:prstGeom prst="rect">
            <a:avLst/>
          </a:prstGeom>
          <a:noFill/>
          <a:ln>
            <a:noFill/>
          </a:ln>
        </p:spPr>
      </p:pic>
      <p:sp>
        <p:nvSpPr>
          <p:cNvPr id="329" name="Google Shape;329;g2cd60dceb1c_1_19"/>
          <p:cNvSpPr/>
          <p:nvPr/>
        </p:nvSpPr>
        <p:spPr>
          <a:xfrm>
            <a:off x="6410525" y="1673250"/>
            <a:ext cx="855000" cy="898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Lato"/>
              <a:ea typeface="Lato"/>
              <a:cs typeface="Lato"/>
              <a:sym typeface="Lato"/>
            </a:endParaRPr>
          </a:p>
        </p:txBody>
      </p:sp>
      <p:sp>
        <p:nvSpPr>
          <p:cNvPr id="330" name="Google Shape;330;g2cd60dceb1c_1_19"/>
          <p:cNvSpPr txBox="1"/>
          <p:nvPr/>
        </p:nvSpPr>
        <p:spPr>
          <a:xfrm>
            <a:off x="6445625" y="1945500"/>
            <a:ext cx="78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100">
                <a:solidFill>
                  <a:schemeClr val="dk1"/>
                </a:solidFill>
                <a:latin typeface="Lato"/>
                <a:ea typeface="Lato"/>
                <a:cs typeface="Lato"/>
                <a:sym typeface="Lato"/>
              </a:rPr>
              <a:t>Inception</a:t>
            </a:r>
            <a:endParaRPr sz="1100">
              <a:solidFill>
                <a:schemeClr val="dk1"/>
              </a:solidFill>
              <a:latin typeface="Lato"/>
              <a:ea typeface="Lato"/>
              <a:cs typeface="Lato"/>
              <a:sym typeface="Lato"/>
            </a:endParaRPr>
          </a:p>
        </p:txBody>
      </p:sp>
      <p:sp>
        <p:nvSpPr>
          <p:cNvPr id="331" name="Google Shape;331;g2cd60dceb1c_1_19"/>
          <p:cNvSpPr/>
          <p:nvPr/>
        </p:nvSpPr>
        <p:spPr>
          <a:xfrm>
            <a:off x="7230425" y="2287950"/>
            <a:ext cx="855000" cy="8985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Lato"/>
              <a:ea typeface="Lato"/>
              <a:cs typeface="Lato"/>
              <a:sym typeface="Lato"/>
            </a:endParaRPr>
          </a:p>
        </p:txBody>
      </p:sp>
      <p:sp>
        <p:nvSpPr>
          <p:cNvPr id="332" name="Google Shape;332;g2cd60dceb1c_1_19"/>
          <p:cNvSpPr/>
          <p:nvPr/>
        </p:nvSpPr>
        <p:spPr>
          <a:xfrm>
            <a:off x="6967925" y="3227575"/>
            <a:ext cx="855000" cy="8985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Lato"/>
              <a:ea typeface="Lato"/>
              <a:cs typeface="Lato"/>
              <a:sym typeface="Lato"/>
            </a:endParaRPr>
          </a:p>
        </p:txBody>
      </p:sp>
      <p:sp>
        <p:nvSpPr>
          <p:cNvPr id="333" name="Google Shape;333;g2cd60dceb1c_1_19"/>
          <p:cNvSpPr/>
          <p:nvPr/>
        </p:nvSpPr>
        <p:spPr>
          <a:xfrm>
            <a:off x="5991175" y="3238550"/>
            <a:ext cx="855000" cy="8985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Lato"/>
              <a:ea typeface="Lato"/>
              <a:cs typeface="Lato"/>
              <a:sym typeface="Lato"/>
            </a:endParaRPr>
          </a:p>
        </p:txBody>
      </p:sp>
      <p:sp>
        <p:nvSpPr>
          <p:cNvPr id="334" name="Google Shape;334;g2cd60dceb1c_1_19"/>
          <p:cNvSpPr txBox="1"/>
          <p:nvPr/>
        </p:nvSpPr>
        <p:spPr>
          <a:xfrm>
            <a:off x="7230425" y="2552550"/>
            <a:ext cx="96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100">
                <a:solidFill>
                  <a:schemeClr val="dk1"/>
                </a:solidFill>
                <a:latin typeface="Lato"/>
                <a:ea typeface="Lato"/>
                <a:cs typeface="Lato"/>
                <a:sym typeface="Lato"/>
              </a:rPr>
              <a:t>Elaboration</a:t>
            </a:r>
            <a:endParaRPr sz="1100">
              <a:solidFill>
                <a:schemeClr val="dk1"/>
              </a:solidFill>
              <a:latin typeface="Lato"/>
              <a:ea typeface="Lato"/>
              <a:cs typeface="Lato"/>
              <a:sym typeface="Lato"/>
            </a:endParaRPr>
          </a:p>
        </p:txBody>
      </p:sp>
      <p:sp>
        <p:nvSpPr>
          <p:cNvPr id="335" name="Google Shape;335;g2cd60dceb1c_1_19"/>
          <p:cNvSpPr txBox="1"/>
          <p:nvPr/>
        </p:nvSpPr>
        <p:spPr>
          <a:xfrm>
            <a:off x="6889475" y="3507475"/>
            <a:ext cx="10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100">
                <a:solidFill>
                  <a:schemeClr val="dk1"/>
                </a:solidFill>
                <a:latin typeface="Lato"/>
                <a:ea typeface="Lato"/>
                <a:cs typeface="Lato"/>
                <a:sym typeface="Lato"/>
              </a:rPr>
              <a:t>Construction</a:t>
            </a:r>
            <a:endParaRPr sz="1100">
              <a:solidFill>
                <a:schemeClr val="dk1"/>
              </a:solidFill>
              <a:latin typeface="Lato"/>
              <a:ea typeface="Lato"/>
              <a:cs typeface="Lato"/>
              <a:sym typeface="Lato"/>
            </a:endParaRPr>
          </a:p>
        </p:txBody>
      </p:sp>
      <p:sp>
        <p:nvSpPr>
          <p:cNvPr id="336" name="Google Shape;336;g2cd60dceb1c_1_19"/>
          <p:cNvSpPr txBox="1"/>
          <p:nvPr/>
        </p:nvSpPr>
        <p:spPr>
          <a:xfrm>
            <a:off x="5991175" y="3510800"/>
            <a:ext cx="85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100">
                <a:solidFill>
                  <a:schemeClr val="dk1"/>
                </a:solidFill>
                <a:latin typeface="Lato"/>
                <a:ea typeface="Lato"/>
                <a:cs typeface="Lato"/>
                <a:sym typeface="Lato"/>
              </a:rPr>
              <a:t>Transition</a:t>
            </a:r>
            <a:endParaRPr sz="1100">
              <a:solidFill>
                <a:schemeClr val="dk1"/>
              </a:solidFill>
              <a:latin typeface="Lato"/>
              <a:ea typeface="Lato"/>
              <a:cs typeface="Lato"/>
              <a:sym typeface="Lato"/>
            </a:endParaRPr>
          </a:p>
        </p:txBody>
      </p:sp>
      <p:sp>
        <p:nvSpPr>
          <p:cNvPr id="337" name="Google Shape;337;g2cd60dceb1c_1_19"/>
          <p:cNvSpPr/>
          <p:nvPr/>
        </p:nvSpPr>
        <p:spPr>
          <a:xfrm>
            <a:off x="5604225" y="2319775"/>
            <a:ext cx="855000" cy="8985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Lato"/>
              <a:ea typeface="Lato"/>
              <a:cs typeface="Lato"/>
              <a:sym typeface="Lato"/>
            </a:endParaRPr>
          </a:p>
        </p:txBody>
      </p:sp>
      <p:sp>
        <p:nvSpPr>
          <p:cNvPr id="338" name="Google Shape;338;g2cd60dceb1c_1_19"/>
          <p:cNvSpPr txBox="1"/>
          <p:nvPr/>
        </p:nvSpPr>
        <p:spPr>
          <a:xfrm>
            <a:off x="5525775" y="2584375"/>
            <a:ext cx="10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100">
                <a:solidFill>
                  <a:schemeClr val="dk1"/>
                </a:solidFill>
                <a:latin typeface="Lato"/>
                <a:ea typeface="Lato"/>
                <a:cs typeface="Lato"/>
                <a:sym typeface="Lato"/>
              </a:rPr>
              <a:t>Maintenance</a:t>
            </a:r>
            <a:endParaRPr sz="1100">
              <a:solidFill>
                <a:schemeClr val="dk1"/>
              </a:solidFill>
              <a:latin typeface="Lato"/>
              <a:ea typeface="Lato"/>
              <a:cs typeface="Lato"/>
              <a:sym typeface="Lato"/>
            </a:endParaRPr>
          </a:p>
        </p:txBody>
      </p:sp>
      <p:cxnSp>
        <p:nvCxnSpPr>
          <p:cNvPr id="339" name="Google Shape;339;g2cd60dceb1c_1_19"/>
          <p:cNvCxnSpPr/>
          <p:nvPr/>
        </p:nvCxnSpPr>
        <p:spPr>
          <a:xfrm flipH="1" rot="10800000">
            <a:off x="7129313" y="1673257"/>
            <a:ext cx="136200" cy="999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g2cd60dceb1c_1_19"/>
          <p:cNvCxnSpPr/>
          <p:nvPr/>
        </p:nvCxnSpPr>
        <p:spPr>
          <a:xfrm flipH="1" rot="10800000">
            <a:off x="8085413" y="2610207"/>
            <a:ext cx="173700" cy="101700"/>
          </a:xfrm>
          <a:prstGeom prst="straightConnector1">
            <a:avLst/>
          </a:prstGeom>
          <a:noFill/>
          <a:ln cap="flat" cmpd="sng" w="9525">
            <a:solidFill>
              <a:schemeClr val="dk1"/>
            </a:solidFill>
            <a:prstDash val="solid"/>
            <a:round/>
            <a:headEnd len="med" w="med" type="none"/>
            <a:tailEnd len="med" w="med" type="none"/>
          </a:ln>
        </p:spPr>
      </p:cxnSp>
      <p:cxnSp>
        <p:nvCxnSpPr>
          <p:cNvPr id="341" name="Google Shape;341;g2cd60dceb1c_1_19"/>
          <p:cNvCxnSpPr/>
          <p:nvPr/>
        </p:nvCxnSpPr>
        <p:spPr>
          <a:xfrm>
            <a:off x="7822913" y="3709432"/>
            <a:ext cx="223200" cy="17700"/>
          </a:xfrm>
          <a:prstGeom prst="straightConnector1">
            <a:avLst/>
          </a:prstGeom>
          <a:noFill/>
          <a:ln cap="flat" cmpd="sng" w="9525">
            <a:solidFill>
              <a:schemeClr val="dk1"/>
            </a:solidFill>
            <a:prstDash val="solid"/>
            <a:round/>
            <a:headEnd len="med" w="med" type="none"/>
            <a:tailEnd len="med" w="med" type="none"/>
          </a:ln>
        </p:spPr>
      </p:cxnSp>
      <p:cxnSp>
        <p:nvCxnSpPr>
          <p:cNvPr id="342" name="Google Shape;342;g2cd60dceb1c_1_19"/>
          <p:cNvCxnSpPr/>
          <p:nvPr/>
        </p:nvCxnSpPr>
        <p:spPr>
          <a:xfrm flipH="1" rot="10800000">
            <a:off x="5779175" y="3696775"/>
            <a:ext cx="212100" cy="7800"/>
          </a:xfrm>
          <a:prstGeom prst="straightConnector1">
            <a:avLst/>
          </a:prstGeom>
          <a:noFill/>
          <a:ln cap="flat" cmpd="sng" w="9525">
            <a:solidFill>
              <a:schemeClr val="dk1"/>
            </a:solidFill>
            <a:prstDash val="solid"/>
            <a:round/>
            <a:headEnd len="med" w="med" type="none"/>
            <a:tailEnd len="med" w="med" type="none"/>
          </a:ln>
        </p:spPr>
      </p:cxnSp>
      <p:cxnSp>
        <p:nvCxnSpPr>
          <p:cNvPr id="343" name="Google Shape;343;g2cd60dceb1c_1_19"/>
          <p:cNvCxnSpPr/>
          <p:nvPr/>
        </p:nvCxnSpPr>
        <p:spPr>
          <a:xfrm>
            <a:off x="5467450" y="2474975"/>
            <a:ext cx="177600" cy="77700"/>
          </a:xfrm>
          <a:prstGeom prst="straightConnector1">
            <a:avLst/>
          </a:prstGeom>
          <a:noFill/>
          <a:ln cap="flat" cmpd="sng" w="9525">
            <a:solidFill>
              <a:schemeClr val="dk1"/>
            </a:solidFill>
            <a:prstDash val="solid"/>
            <a:round/>
            <a:headEnd len="med" w="med" type="none"/>
            <a:tailEnd len="med" w="med" type="none"/>
          </a:ln>
        </p:spPr>
      </p:cxnSp>
      <p:sp>
        <p:nvSpPr>
          <p:cNvPr id="344" name="Google Shape;344;g2cd60dceb1c_1_19"/>
          <p:cNvSpPr txBox="1"/>
          <p:nvPr/>
        </p:nvSpPr>
        <p:spPr>
          <a:xfrm>
            <a:off x="7230425" y="1384650"/>
            <a:ext cx="75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sz="800">
                <a:solidFill>
                  <a:schemeClr val="lt1"/>
                </a:solidFill>
                <a:latin typeface="Lato"/>
                <a:ea typeface="Lato"/>
                <a:cs typeface="Lato"/>
                <a:sym typeface="Lato"/>
              </a:rPr>
              <a:t>Requirements</a:t>
            </a:r>
            <a:endParaRPr i="1" sz="800">
              <a:solidFill>
                <a:schemeClr val="lt1"/>
              </a:solidFill>
              <a:latin typeface="Lato"/>
              <a:ea typeface="Lato"/>
              <a:cs typeface="Lato"/>
              <a:sym typeface="Lato"/>
            </a:endParaRPr>
          </a:p>
          <a:p>
            <a:pPr indent="0" lvl="0" marL="0" rtl="0" algn="l">
              <a:spcBef>
                <a:spcPts val="0"/>
              </a:spcBef>
              <a:spcAft>
                <a:spcPts val="0"/>
              </a:spcAft>
              <a:buNone/>
            </a:pPr>
            <a:r>
              <a:rPr i="1" lang="en-CA" sz="800">
                <a:solidFill>
                  <a:schemeClr val="lt1"/>
                </a:solidFill>
                <a:latin typeface="Lato"/>
                <a:ea typeface="Lato"/>
                <a:cs typeface="Lato"/>
                <a:sym typeface="Lato"/>
              </a:rPr>
              <a:t>Planning</a:t>
            </a:r>
            <a:endParaRPr i="1" sz="800">
              <a:solidFill>
                <a:schemeClr val="lt1"/>
              </a:solidFill>
              <a:latin typeface="Lato"/>
              <a:ea typeface="Lato"/>
              <a:cs typeface="Lato"/>
              <a:sym typeface="Lato"/>
            </a:endParaRPr>
          </a:p>
        </p:txBody>
      </p:sp>
      <p:sp>
        <p:nvSpPr>
          <p:cNvPr id="345" name="Google Shape;345;g2cd60dceb1c_1_19"/>
          <p:cNvSpPr txBox="1"/>
          <p:nvPr/>
        </p:nvSpPr>
        <p:spPr>
          <a:xfrm>
            <a:off x="8259125" y="2356200"/>
            <a:ext cx="75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sz="800">
                <a:solidFill>
                  <a:schemeClr val="lt1"/>
                </a:solidFill>
                <a:latin typeface="Lato"/>
                <a:ea typeface="Lato"/>
                <a:cs typeface="Lato"/>
                <a:sym typeface="Lato"/>
              </a:rPr>
              <a:t>Analysis</a:t>
            </a:r>
            <a:endParaRPr i="1" sz="800">
              <a:solidFill>
                <a:schemeClr val="lt1"/>
              </a:solidFill>
              <a:latin typeface="Lato"/>
              <a:ea typeface="Lato"/>
              <a:cs typeface="Lato"/>
              <a:sym typeface="Lato"/>
            </a:endParaRPr>
          </a:p>
          <a:p>
            <a:pPr indent="0" lvl="0" marL="0" rtl="0" algn="l">
              <a:spcBef>
                <a:spcPts val="0"/>
              </a:spcBef>
              <a:spcAft>
                <a:spcPts val="0"/>
              </a:spcAft>
              <a:buNone/>
            </a:pPr>
            <a:r>
              <a:rPr i="1" lang="en-CA" sz="800">
                <a:solidFill>
                  <a:schemeClr val="lt1"/>
                </a:solidFill>
                <a:latin typeface="Lato"/>
                <a:ea typeface="Lato"/>
                <a:cs typeface="Lato"/>
                <a:sym typeface="Lato"/>
              </a:rPr>
              <a:t>Design</a:t>
            </a:r>
            <a:endParaRPr i="1" sz="800">
              <a:solidFill>
                <a:schemeClr val="lt1"/>
              </a:solidFill>
              <a:latin typeface="Lato"/>
              <a:ea typeface="Lato"/>
              <a:cs typeface="Lato"/>
              <a:sym typeface="Lato"/>
            </a:endParaRPr>
          </a:p>
        </p:txBody>
      </p:sp>
      <p:sp>
        <p:nvSpPr>
          <p:cNvPr id="346" name="Google Shape;346;g2cd60dceb1c_1_19"/>
          <p:cNvSpPr txBox="1"/>
          <p:nvPr/>
        </p:nvSpPr>
        <p:spPr>
          <a:xfrm>
            <a:off x="8046125" y="3568450"/>
            <a:ext cx="85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sz="800">
                <a:solidFill>
                  <a:schemeClr val="lt1"/>
                </a:solidFill>
                <a:latin typeface="Lato"/>
                <a:ea typeface="Lato"/>
                <a:cs typeface="Lato"/>
                <a:sym typeface="Lato"/>
              </a:rPr>
              <a:t>Development</a:t>
            </a:r>
            <a:endParaRPr i="1" sz="800">
              <a:solidFill>
                <a:schemeClr val="lt1"/>
              </a:solidFill>
              <a:latin typeface="Lato"/>
              <a:ea typeface="Lato"/>
              <a:cs typeface="Lato"/>
              <a:sym typeface="Lato"/>
            </a:endParaRPr>
          </a:p>
          <a:p>
            <a:pPr indent="0" lvl="0" marL="0" rtl="0" algn="l">
              <a:spcBef>
                <a:spcPts val="0"/>
              </a:spcBef>
              <a:spcAft>
                <a:spcPts val="0"/>
              </a:spcAft>
              <a:buNone/>
            </a:pPr>
            <a:r>
              <a:rPr i="1" lang="en-CA" sz="800">
                <a:solidFill>
                  <a:schemeClr val="lt1"/>
                </a:solidFill>
                <a:latin typeface="Lato"/>
                <a:ea typeface="Lato"/>
                <a:cs typeface="Lato"/>
                <a:sym typeface="Lato"/>
              </a:rPr>
              <a:t>Documentation</a:t>
            </a:r>
            <a:endParaRPr i="1" sz="800">
              <a:solidFill>
                <a:schemeClr val="lt1"/>
              </a:solidFill>
              <a:latin typeface="Lato"/>
              <a:ea typeface="Lato"/>
              <a:cs typeface="Lato"/>
              <a:sym typeface="Lato"/>
            </a:endParaRPr>
          </a:p>
          <a:p>
            <a:pPr indent="0" lvl="0" marL="0" rtl="0" algn="l">
              <a:spcBef>
                <a:spcPts val="0"/>
              </a:spcBef>
              <a:spcAft>
                <a:spcPts val="0"/>
              </a:spcAft>
              <a:buNone/>
            </a:pPr>
            <a:r>
              <a:t/>
            </a:r>
            <a:endParaRPr i="1" sz="800">
              <a:solidFill>
                <a:schemeClr val="lt1"/>
              </a:solidFill>
              <a:latin typeface="Lato"/>
              <a:ea typeface="Lato"/>
              <a:cs typeface="Lato"/>
              <a:sym typeface="Lato"/>
            </a:endParaRPr>
          </a:p>
        </p:txBody>
      </p:sp>
      <p:sp>
        <p:nvSpPr>
          <p:cNvPr id="347" name="Google Shape;347;g2cd60dceb1c_1_19"/>
          <p:cNvSpPr txBox="1"/>
          <p:nvPr/>
        </p:nvSpPr>
        <p:spPr>
          <a:xfrm>
            <a:off x="4810475" y="3441225"/>
            <a:ext cx="96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sz="800">
                <a:solidFill>
                  <a:schemeClr val="lt1"/>
                </a:solidFill>
                <a:latin typeface="Lato"/>
                <a:ea typeface="Lato"/>
                <a:cs typeface="Lato"/>
                <a:sym typeface="Lato"/>
              </a:rPr>
              <a:t>Integration Testing</a:t>
            </a:r>
            <a:endParaRPr i="1" sz="800">
              <a:solidFill>
                <a:schemeClr val="lt1"/>
              </a:solidFill>
              <a:latin typeface="Lato"/>
              <a:ea typeface="Lato"/>
              <a:cs typeface="Lato"/>
              <a:sym typeface="Lato"/>
            </a:endParaRPr>
          </a:p>
          <a:p>
            <a:pPr indent="0" lvl="0" marL="0" rtl="0" algn="l">
              <a:spcBef>
                <a:spcPts val="0"/>
              </a:spcBef>
              <a:spcAft>
                <a:spcPts val="0"/>
              </a:spcAft>
              <a:buNone/>
            </a:pPr>
            <a:r>
              <a:rPr i="1" lang="en-CA" sz="800">
                <a:solidFill>
                  <a:schemeClr val="lt1"/>
                </a:solidFill>
                <a:latin typeface="Lato"/>
                <a:ea typeface="Lato"/>
                <a:cs typeface="Lato"/>
                <a:sym typeface="Lato"/>
              </a:rPr>
              <a:t>Deployment</a:t>
            </a:r>
            <a:endParaRPr i="1" sz="800">
              <a:solidFill>
                <a:schemeClr val="lt1"/>
              </a:solidFill>
              <a:latin typeface="Lato"/>
              <a:ea typeface="Lato"/>
              <a:cs typeface="Lato"/>
              <a:sym typeface="Lato"/>
            </a:endParaRPr>
          </a:p>
        </p:txBody>
      </p:sp>
      <p:sp>
        <p:nvSpPr>
          <p:cNvPr id="348" name="Google Shape;348;g2cd60dceb1c_1_19"/>
          <p:cNvSpPr txBox="1"/>
          <p:nvPr/>
        </p:nvSpPr>
        <p:spPr>
          <a:xfrm>
            <a:off x="4893600" y="2080350"/>
            <a:ext cx="72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sz="800">
                <a:solidFill>
                  <a:schemeClr val="lt1"/>
                </a:solidFill>
                <a:latin typeface="Lato"/>
                <a:ea typeface="Lato"/>
                <a:cs typeface="Lato"/>
                <a:sym typeface="Lato"/>
              </a:rPr>
              <a:t>Final testing</a:t>
            </a:r>
            <a:endParaRPr i="1" sz="800">
              <a:solidFill>
                <a:schemeClr val="lt1"/>
              </a:solidFill>
              <a:latin typeface="Lato"/>
              <a:ea typeface="Lato"/>
              <a:cs typeface="Lato"/>
              <a:sym typeface="Lato"/>
            </a:endParaRPr>
          </a:p>
          <a:p>
            <a:pPr indent="0" lvl="0" marL="0" rtl="0" algn="l">
              <a:spcBef>
                <a:spcPts val="0"/>
              </a:spcBef>
              <a:spcAft>
                <a:spcPts val="0"/>
              </a:spcAft>
              <a:buNone/>
            </a:pPr>
            <a:r>
              <a:rPr i="1" lang="en-CA" sz="800">
                <a:solidFill>
                  <a:schemeClr val="lt1"/>
                </a:solidFill>
                <a:latin typeface="Lato"/>
                <a:ea typeface="Lato"/>
                <a:cs typeface="Lato"/>
                <a:sym typeface="Lato"/>
              </a:rPr>
              <a:t>Polishing</a:t>
            </a:r>
            <a:endParaRPr i="1" sz="8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cd60dceb1c_1_14"/>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Project Roles</a:t>
            </a:r>
            <a:endParaRPr b="1" sz="2400">
              <a:solidFill>
                <a:schemeClr val="lt2"/>
              </a:solidFill>
              <a:latin typeface="Montserrat"/>
              <a:ea typeface="Montserrat"/>
              <a:cs typeface="Montserrat"/>
              <a:sym typeface="Montserrat"/>
            </a:endParaRPr>
          </a:p>
        </p:txBody>
      </p:sp>
      <p:pic>
        <p:nvPicPr>
          <p:cNvPr id="354" name="Google Shape;354;g2cd60dceb1c_1_14"/>
          <p:cNvPicPr preferRelativeResize="0"/>
          <p:nvPr/>
        </p:nvPicPr>
        <p:blipFill>
          <a:blip r:embed="rId3">
            <a:alphaModFix/>
          </a:blip>
          <a:stretch>
            <a:fillRect/>
          </a:stretch>
        </p:blipFill>
        <p:spPr>
          <a:xfrm>
            <a:off x="1697025" y="1301775"/>
            <a:ext cx="489900" cy="489900"/>
          </a:xfrm>
          <a:prstGeom prst="rect">
            <a:avLst/>
          </a:prstGeom>
          <a:noFill/>
          <a:ln>
            <a:noFill/>
          </a:ln>
        </p:spPr>
      </p:pic>
      <p:cxnSp>
        <p:nvCxnSpPr>
          <p:cNvPr id="355" name="Google Shape;355;g2cd60dceb1c_1_14"/>
          <p:cNvCxnSpPr/>
          <p:nvPr/>
        </p:nvCxnSpPr>
        <p:spPr>
          <a:xfrm flipH="1" rot="10800000">
            <a:off x="0" y="1791675"/>
            <a:ext cx="5715000" cy="11700"/>
          </a:xfrm>
          <a:prstGeom prst="straightConnector1">
            <a:avLst/>
          </a:prstGeom>
          <a:noFill/>
          <a:ln cap="flat" cmpd="sng" w="9525">
            <a:solidFill>
              <a:schemeClr val="dk2"/>
            </a:solidFill>
            <a:prstDash val="solid"/>
            <a:round/>
            <a:headEnd len="med" w="med" type="none"/>
            <a:tailEnd len="med" w="med" type="none"/>
          </a:ln>
        </p:spPr>
      </p:cxnSp>
      <p:sp>
        <p:nvSpPr>
          <p:cNvPr id="356" name="Google Shape;356;g2cd60dceb1c_1_14"/>
          <p:cNvSpPr txBox="1"/>
          <p:nvPr/>
        </p:nvSpPr>
        <p:spPr>
          <a:xfrm>
            <a:off x="1215513" y="1803375"/>
            <a:ext cx="145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lt2"/>
                </a:solidFill>
                <a:latin typeface="Lato"/>
                <a:ea typeface="Lato"/>
                <a:cs typeface="Lato"/>
                <a:sym typeface="Lato"/>
              </a:rPr>
              <a:t>SCRUM MASTER</a:t>
            </a:r>
            <a:endParaRPr b="1" sz="1300">
              <a:solidFill>
                <a:schemeClr val="lt2"/>
              </a:solidFill>
              <a:latin typeface="Lato"/>
              <a:ea typeface="Lato"/>
              <a:cs typeface="Lato"/>
              <a:sym typeface="Lato"/>
            </a:endParaRPr>
          </a:p>
        </p:txBody>
      </p:sp>
      <p:sp>
        <p:nvSpPr>
          <p:cNvPr id="357" name="Google Shape;357;g2cd60dceb1c_1_14"/>
          <p:cNvSpPr txBox="1"/>
          <p:nvPr/>
        </p:nvSpPr>
        <p:spPr>
          <a:xfrm>
            <a:off x="3551925" y="1803375"/>
            <a:ext cx="1866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300">
                <a:solidFill>
                  <a:schemeClr val="lt2"/>
                </a:solidFill>
                <a:latin typeface="Lato"/>
                <a:ea typeface="Lato"/>
                <a:cs typeface="Lato"/>
                <a:sym typeface="Lato"/>
              </a:rPr>
              <a:t>PRODUCT OWNER</a:t>
            </a:r>
            <a:endParaRPr b="1" sz="1300">
              <a:solidFill>
                <a:schemeClr val="lt2"/>
              </a:solidFill>
              <a:latin typeface="Lato"/>
              <a:ea typeface="Lato"/>
              <a:cs typeface="Lato"/>
              <a:sym typeface="Lato"/>
            </a:endParaRPr>
          </a:p>
        </p:txBody>
      </p:sp>
      <p:pic>
        <p:nvPicPr>
          <p:cNvPr id="358" name="Google Shape;358;g2cd60dceb1c_1_14"/>
          <p:cNvPicPr preferRelativeResize="0"/>
          <p:nvPr/>
        </p:nvPicPr>
        <p:blipFill>
          <a:blip r:embed="rId3">
            <a:alphaModFix/>
          </a:blip>
          <a:stretch>
            <a:fillRect/>
          </a:stretch>
        </p:blipFill>
        <p:spPr>
          <a:xfrm>
            <a:off x="4240125" y="1301775"/>
            <a:ext cx="489900" cy="489900"/>
          </a:xfrm>
          <a:prstGeom prst="rect">
            <a:avLst/>
          </a:prstGeom>
          <a:noFill/>
          <a:ln>
            <a:noFill/>
          </a:ln>
        </p:spPr>
      </p:pic>
      <p:pic>
        <p:nvPicPr>
          <p:cNvPr id="359" name="Google Shape;359;g2cd60dceb1c_1_14"/>
          <p:cNvPicPr preferRelativeResize="0"/>
          <p:nvPr/>
        </p:nvPicPr>
        <p:blipFill>
          <a:blip r:embed="rId3">
            <a:alphaModFix/>
          </a:blip>
          <a:stretch>
            <a:fillRect/>
          </a:stretch>
        </p:blipFill>
        <p:spPr>
          <a:xfrm>
            <a:off x="4327050" y="3178350"/>
            <a:ext cx="489900" cy="489900"/>
          </a:xfrm>
          <a:prstGeom prst="rect">
            <a:avLst/>
          </a:prstGeom>
          <a:noFill/>
          <a:ln>
            <a:noFill/>
          </a:ln>
        </p:spPr>
      </p:pic>
      <p:cxnSp>
        <p:nvCxnSpPr>
          <p:cNvPr id="360" name="Google Shape;360;g2cd60dceb1c_1_14"/>
          <p:cNvCxnSpPr/>
          <p:nvPr/>
        </p:nvCxnSpPr>
        <p:spPr>
          <a:xfrm flipH="1" rot="10800000">
            <a:off x="2935883" y="3668767"/>
            <a:ext cx="6207900" cy="38400"/>
          </a:xfrm>
          <a:prstGeom prst="straightConnector1">
            <a:avLst/>
          </a:prstGeom>
          <a:noFill/>
          <a:ln cap="flat" cmpd="sng" w="9525">
            <a:solidFill>
              <a:schemeClr val="dk2"/>
            </a:solidFill>
            <a:prstDash val="solid"/>
            <a:round/>
            <a:headEnd len="med" w="med" type="none"/>
            <a:tailEnd len="med" w="med" type="none"/>
          </a:ln>
        </p:spPr>
      </p:cxnSp>
      <p:sp>
        <p:nvSpPr>
          <p:cNvPr id="361" name="Google Shape;361;g2cd60dceb1c_1_14"/>
          <p:cNvSpPr txBox="1"/>
          <p:nvPr/>
        </p:nvSpPr>
        <p:spPr>
          <a:xfrm>
            <a:off x="3845538" y="3640800"/>
            <a:ext cx="1452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300">
                <a:solidFill>
                  <a:schemeClr val="lt2"/>
                </a:solidFill>
                <a:latin typeface="Lato"/>
                <a:ea typeface="Lato"/>
                <a:cs typeface="Lato"/>
                <a:sym typeface="Lato"/>
              </a:rPr>
              <a:t>DEVELOPER</a:t>
            </a:r>
            <a:endParaRPr b="1" sz="1300">
              <a:solidFill>
                <a:schemeClr val="lt2"/>
              </a:solidFill>
              <a:latin typeface="Lato"/>
              <a:ea typeface="Lato"/>
              <a:cs typeface="Lato"/>
              <a:sym typeface="Lato"/>
            </a:endParaRPr>
          </a:p>
        </p:txBody>
      </p:sp>
      <p:sp>
        <p:nvSpPr>
          <p:cNvPr id="362" name="Google Shape;362;g2cd60dceb1c_1_14"/>
          <p:cNvSpPr txBox="1"/>
          <p:nvPr/>
        </p:nvSpPr>
        <p:spPr>
          <a:xfrm>
            <a:off x="6271575" y="3668250"/>
            <a:ext cx="2065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300">
                <a:solidFill>
                  <a:schemeClr val="lt2"/>
                </a:solidFill>
                <a:latin typeface="Lato"/>
                <a:ea typeface="Lato"/>
                <a:cs typeface="Lato"/>
                <a:sym typeface="Lato"/>
              </a:rPr>
              <a:t>CHANGE CONTROL BOARD</a:t>
            </a:r>
            <a:endParaRPr b="1" sz="1300">
              <a:solidFill>
                <a:schemeClr val="lt2"/>
              </a:solidFill>
              <a:latin typeface="Lato"/>
              <a:ea typeface="Lato"/>
              <a:cs typeface="Lato"/>
              <a:sym typeface="Lato"/>
            </a:endParaRPr>
          </a:p>
        </p:txBody>
      </p:sp>
      <p:pic>
        <p:nvPicPr>
          <p:cNvPr id="363" name="Google Shape;363;g2cd60dceb1c_1_14"/>
          <p:cNvPicPr preferRelativeResize="0"/>
          <p:nvPr/>
        </p:nvPicPr>
        <p:blipFill>
          <a:blip r:embed="rId3">
            <a:alphaModFix/>
          </a:blip>
          <a:stretch>
            <a:fillRect/>
          </a:stretch>
        </p:blipFill>
        <p:spPr>
          <a:xfrm>
            <a:off x="7059525" y="3178350"/>
            <a:ext cx="489900" cy="489900"/>
          </a:xfrm>
          <a:prstGeom prst="rect">
            <a:avLst/>
          </a:prstGeom>
          <a:noFill/>
          <a:ln>
            <a:noFill/>
          </a:ln>
        </p:spPr>
      </p:pic>
      <p:sp>
        <p:nvSpPr>
          <p:cNvPr id="364" name="Google Shape;364;g2cd60dceb1c_1_14"/>
          <p:cNvSpPr txBox="1"/>
          <p:nvPr/>
        </p:nvSpPr>
        <p:spPr>
          <a:xfrm>
            <a:off x="1215525" y="2026550"/>
            <a:ext cx="145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CA" sz="1200">
                <a:solidFill>
                  <a:schemeClr val="lt1"/>
                </a:solidFill>
                <a:latin typeface="Lato"/>
                <a:ea typeface="Lato"/>
                <a:cs typeface="Lato"/>
                <a:sym typeface="Lato"/>
              </a:rPr>
              <a:t>Jake Fischer</a:t>
            </a:r>
            <a:endParaRPr i="1" sz="1200">
              <a:solidFill>
                <a:schemeClr val="lt1"/>
              </a:solidFill>
              <a:latin typeface="Lato"/>
              <a:ea typeface="Lato"/>
              <a:cs typeface="Lato"/>
              <a:sym typeface="Lato"/>
            </a:endParaRPr>
          </a:p>
        </p:txBody>
      </p:sp>
      <p:sp>
        <p:nvSpPr>
          <p:cNvPr id="365" name="Google Shape;365;g2cd60dceb1c_1_14"/>
          <p:cNvSpPr txBox="1"/>
          <p:nvPr/>
        </p:nvSpPr>
        <p:spPr>
          <a:xfrm>
            <a:off x="3758625" y="2030525"/>
            <a:ext cx="145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CA" sz="1200">
                <a:solidFill>
                  <a:schemeClr val="lt1"/>
                </a:solidFill>
                <a:latin typeface="Lato"/>
                <a:ea typeface="Lato"/>
                <a:cs typeface="Lato"/>
                <a:sym typeface="Lato"/>
              </a:rPr>
              <a:t>Jacob Rawlings</a:t>
            </a:r>
            <a:endParaRPr i="1" sz="1200">
              <a:solidFill>
                <a:schemeClr val="lt1"/>
              </a:solidFill>
              <a:latin typeface="Lato"/>
              <a:ea typeface="Lato"/>
              <a:cs typeface="Lato"/>
              <a:sym typeface="Lato"/>
            </a:endParaRPr>
          </a:p>
        </p:txBody>
      </p:sp>
      <p:sp>
        <p:nvSpPr>
          <p:cNvPr id="366" name="Google Shape;366;g2cd60dceb1c_1_14"/>
          <p:cNvSpPr txBox="1"/>
          <p:nvPr/>
        </p:nvSpPr>
        <p:spPr>
          <a:xfrm>
            <a:off x="3221700" y="3873300"/>
            <a:ext cx="2700600" cy="55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i="1" lang="en-CA" sz="1205">
                <a:solidFill>
                  <a:schemeClr val="lt1"/>
                </a:solidFill>
                <a:latin typeface="Lato"/>
                <a:ea typeface="Lato"/>
                <a:cs typeface="Lato"/>
                <a:sym typeface="Lato"/>
              </a:rPr>
              <a:t>Alan Abdollahzadeh, Vanessa Dubouzet, </a:t>
            </a:r>
            <a:endParaRPr i="1" sz="1205">
              <a:solidFill>
                <a:schemeClr val="lt1"/>
              </a:solidFill>
              <a:latin typeface="Lato"/>
              <a:ea typeface="Lato"/>
              <a:cs typeface="Lato"/>
              <a:sym typeface="Lato"/>
            </a:endParaRPr>
          </a:p>
          <a:p>
            <a:pPr indent="0" lvl="0" marL="0" rtl="0" algn="ctr">
              <a:lnSpc>
                <a:spcPct val="100000"/>
              </a:lnSpc>
              <a:spcBef>
                <a:spcPts val="0"/>
              </a:spcBef>
              <a:spcAft>
                <a:spcPts val="0"/>
              </a:spcAft>
              <a:buClr>
                <a:srgbClr val="000000"/>
              </a:buClr>
              <a:buSzPts val="935"/>
              <a:buFont typeface="Arial"/>
              <a:buNone/>
            </a:pPr>
            <a:r>
              <a:rPr i="1" lang="en-CA" sz="1205">
                <a:solidFill>
                  <a:schemeClr val="lt1"/>
                </a:solidFill>
                <a:latin typeface="Lato"/>
                <a:ea typeface="Lato"/>
                <a:cs typeface="Lato"/>
                <a:sym typeface="Lato"/>
              </a:rPr>
              <a:t>Ben Carrier, Dominic Presch</a:t>
            </a:r>
            <a:endParaRPr i="1" sz="1200">
              <a:solidFill>
                <a:schemeClr val="lt1"/>
              </a:solidFill>
              <a:latin typeface="Lato"/>
              <a:ea typeface="Lato"/>
              <a:cs typeface="Lato"/>
              <a:sym typeface="Lato"/>
            </a:endParaRPr>
          </a:p>
        </p:txBody>
      </p:sp>
      <p:sp>
        <p:nvSpPr>
          <p:cNvPr id="367" name="Google Shape;367;g2cd60dceb1c_1_14"/>
          <p:cNvSpPr txBox="1"/>
          <p:nvPr/>
        </p:nvSpPr>
        <p:spPr>
          <a:xfrm>
            <a:off x="948075" y="2325450"/>
            <a:ext cx="1987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solidFill>
                  <a:schemeClr val="lt1"/>
                </a:solidFill>
                <a:latin typeface="Lato"/>
                <a:ea typeface="Lato"/>
                <a:cs typeface="Lato"/>
                <a:sym typeface="Lato"/>
              </a:rPr>
              <a:t>Monitors, reviews and approves change requests</a:t>
            </a:r>
            <a:endParaRPr sz="1000">
              <a:solidFill>
                <a:schemeClr val="lt1"/>
              </a:solidFill>
              <a:latin typeface="Lato"/>
              <a:ea typeface="Lato"/>
              <a:cs typeface="Lato"/>
              <a:sym typeface="Lato"/>
            </a:endParaRPr>
          </a:p>
        </p:txBody>
      </p:sp>
      <p:sp>
        <p:nvSpPr>
          <p:cNvPr id="368" name="Google Shape;368;g2cd60dceb1c_1_14"/>
          <p:cNvSpPr txBox="1"/>
          <p:nvPr/>
        </p:nvSpPr>
        <p:spPr>
          <a:xfrm>
            <a:off x="3603525" y="2325450"/>
            <a:ext cx="176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solidFill>
                  <a:schemeClr val="lt1"/>
                </a:solidFill>
                <a:latin typeface="Lato"/>
                <a:ea typeface="Lato"/>
                <a:cs typeface="Lato"/>
                <a:sym typeface="Lato"/>
              </a:rPr>
              <a:t>Ensures the project roadmap aligns with goals</a:t>
            </a:r>
            <a:endParaRPr sz="1000">
              <a:solidFill>
                <a:schemeClr val="lt1"/>
              </a:solidFill>
              <a:latin typeface="Lato"/>
              <a:ea typeface="Lato"/>
              <a:cs typeface="Lato"/>
              <a:sym typeface="Lato"/>
            </a:endParaRPr>
          </a:p>
        </p:txBody>
      </p:sp>
      <p:sp>
        <p:nvSpPr>
          <p:cNvPr id="369" name="Google Shape;369;g2cd60dceb1c_1_14"/>
          <p:cNvSpPr txBox="1"/>
          <p:nvPr/>
        </p:nvSpPr>
        <p:spPr>
          <a:xfrm>
            <a:off x="3250500" y="4355600"/>
            <a:ext cx="2643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solidFill>
                  <a:schemeClr val="lt1"/>
                </a:solidFill>
                <a:latin typeface="Lato"/>
                <a:ea typeface="Lato"/>
                <a:cs typeface="Lato"/>
                <a:sym typeface="Lato"/>
              </a:rPr>
              <a:t>Adheres to version control procedures. Provide feedback on change requests</a:t>
            </a:r>
            <a:endParaRPr sz="1000">
              <a:solidFill>
                <a:schemeClr val="lt1"/>
              </a:solidFill>
              <a:latin typeface="Lato"/>
              <a:ea typeface="Lato"/>
              <a:cs typeface="Lato"/>
              <a:sym typeface="Lato"/>
            </a:endParaRPr>
          </a:p>
        </p:txBody>
      </p:sp>
      <p:sp>
        <p:nvSpPr>
          <p:cNvPr id="370" name="Google Shape;370;g2cd60dceb1c_1_14"/>
          <p:cNvSpPr txBox="1"/>
          <p:nvPr/>
        </p:nvSpPr>
        <p:spPr>
          <a:xfrm>
            <a:off x="5922300" y="4177050"/>
            <a:ext cx="2643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solidFill>
                  <a:schemeClr val="lt1"/>
                </a:solidFill>
                <a:latin typeface="Lato"/>
                <a:ea typeface="Lato"/>
                <a:cs typeface="Lato"/>
                <a:sym typeface="Lato"/>
              </a:rPr>
              <a:t>Compromises of Product Owner, Scrum Master, and Development Team</a:t>
            </a:r>
            <a:endParaRPr sz="1000">
              <a:solidFill>
                <a:schemeClr val="lt1"/>
              </a:solidFill>
              <a:latin typeface="Lato"/>
              <a:ea typeface="Lato"/>
              <a:cs typeface="Lato"/>
              <a:sym typeface="Lato"/>
            </a:endParaRPr>
          </a:p>
          <a:p>
            <a:pPr indent="0" lvl="0" marL="0" rtl="0" algn="ctr">
              <a:spcBef>
                <a:spcPts val="0"/>
              </a:spcBef>
              <a:spcAft>
                <a:spcPts val="0"/>
              </a:spcAft>
              <a:buNone/>
            </a:pPr>
            <a:r>
              <a:rPr lang="en-CA" sz="1000">
                <a:solidFill>
                  <a:schemeClr val="lt1"/>
                </a:solidFill>
                <a:latin typeface="Lato"/>
                <a:ea typeface="Lato"/>
                <a:cs typeface="Lato"/>
                <a:sym typeface="Lato"/>
              </a:rPr>
              <a:t>Review and approve all Software Change Request</a:t>
            </a:r>
            <a:endParaRPr sz="10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cd60dceb1c_1_24"/>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Documentation</a:t>
            </a:r>
            <a:endParaRPr b="1" sz="2400">
              <a:solidFill>
                <a:schemeClr val="lt2"/>
              </a:solidFill>
              <a:latin typeface="Montserrat"/>
              <a:ea typeface="Montserrat"/>
              <a:cs typeface="Montserrat"/>
              <a:sym typeface="Montserrat"/>
            </a:endParaRPr>
          </a:p>
        </p:txBody>
      </p:sp>
      <p:pic>
        <p:nvPicPr>
          <p:cNvPr id="376" name="Google Shape;376;g2cd60dceb1c_1_24"/>
          <p:cNvPicPr preferRelativeResize="0"/>
          <p:nvPr/>
        </p:nvPicPr>
        <p:blipFill>
          <a:blip r:embed="rId3">
            <a:alphaModFix/>
          </a:blip>
          <a:stretch>
            <a:fillRect/>
          </a:stretch>
        </p:blipFill>
        <p:spPr>
          <a:xfrm>
            <a:off x="3453475" y="1526999"/>
            <a:ext cx="373400" cy="373400"/>
          </a:xfrm>
          <a:prstGeom prst="rect">
            <a:avLst/>
          </a:prstGeom>
          <a:noFill/>
          <a:ln>
            <a:noFill/>
          </a:ln>
        </p:spPr>
      </p:pic>
      <p:cxnSp>
        <p:nvCxnSpPr>
          <p:cNvPr id="377" name="Google Shape;377;g2cd60dceb1c_1_24"/>
          <p:cNvCxnSpPr/>
          <p:nvPr/>
        </p:nvCxnSpPr>
        <p:spPr>
          <a:xfrm>
            <a:off x="3344617" y="1374297"/>
            <a:ext cx="43200" cy="37713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g2cd60dceb1c_1_24"/>
          <p:cNvCxnSpPr/>
          <p:nvPr/>
        </p:nvCxnSpPr>
        <p:spPr>
          <a:xfrm>
            <a:off x="5783025" y="1347100"/>
            <a:ext cx="54600" cy="37965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g2cd60dceb1c_1_24"/>
          <p:cNvSpPr txBox="1"/>
          <p:nvPr/>
        </p:nvSpPr>
        <p:spPr>
          <a:xfrm>
            <a:off x="1515825" y="1421200"/>
            <a:ext cx="1945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lt2"/>
                </a:solidFill>
                <a:latin typeface="Lato"/>
                <a:ea typeface="Lato"/>
                <a:cs typeface="Lato"/>
                <a:sym typeface="Lato"/>
              </a:rPr>
              <a:t>SOFTWARE PROJECT</a:t>
            </a:r>
            <a:endParaRPr b="1" sz="1300">
              <a:solidFill>
                <a:schemeClr val="lt2"/>
              </a:solidFill>
              <a:latin typeface="Lato"/>
              <a:ea typeface="Lato"/>
              <a:cs typeface="Lato"/>
              <a:sym typeface="Lato"/>
            </a:endParaRPr>
          </a:p>
          <a:p>
            <a:pPr indent="0" lvl="0" marL="0" rtl="0" algn="l">
              <a:spcBef>
                <a:spcPts val="0"/>
              </a:spcBef>
              <a:spcAft>
                <a:spcPts val="0"/>
              </a:spcAft>
              <a:buNone/>
            </a:pPr>
            <a:r>
              <a:rPr b="1" lang="en-CA" sz="1300">
                <a:solidFill>
                  <a:schemeClr val="lt2"/>
                </a:solidFill>
                <a:latin typeface="Lato"/>
                <a:ea typeface="Lato"/>
                <a:cs typeface="Lato"/>
                <a:sym typeface="Lato"/>
              </a:rPr>
              <a:t>MANAGEMENT PLAN</a:t>
            </a:r>
            <a:endParaRPr b="1" sz="1300">
              <a:solidFill>
                <a:schemeClr val="lt2"/>
              </a:solidFill>
              <a:latin typeface="Lato"/>
              <a:ea typeface="Lato"/>
              <a:cs typeface="Lato"/>
              <a:sym typeface="Lato"/>
            </a:endParaRPr>
          </a:p>
        </p:txBody>
      </p:sp>
      <p:sp>
        <p:nvSpPr>
          <p:cNvPr id="380" name="Google Shape;380;g2cd60dceb1c_1_24"/>
          <p:cNvSpPr txBox="1"/>
          <p:nvPr/>
        </p:nvSpPr>
        <p:spPr>
          <a:xfrm>
            <a:off x="1553925" y="2803050"/>
            <a:ext cx="175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lt2"/>
                </a:solidFill>
                <a:latin typeface="Lato"/>
                <a:ea typeface="Lato"/>
                <a:cs typeface="Lato"/>
                <a:sym typeface="Lato"/>
              </a:rPr>
              <a:t>SOFTWARE DESIGN</a:t>
            </a:r>
            <a:endParaRPr b="1" sz="1300">
              <a:solidFill>
                <a:schemeClr val="lt2"/>
              </a:solidFill>
              <a:latin typeface="Lato"/>
              <a:ea typeface="Lato"/>
              <a:cs typeface="Lato"/>
              <a:sym typeface="Lato"/>
            </a:endParaRPr>
          </a:p>
        </p:txBody>
      </p:sp>
      <p:pic>
        <p:nvPicPr>
          <p:cNvPr id="381" name="Google Shape;381;g2cd60dceb1c_1_24"/>
          <p:cNvPicPr preferRelativeResize="0"/>
          <p:nvPr/>
        </p:nvPicPr>
        <p:blipFill>
          <a:blip r:embed="rId3">
            <a:alphaModFix/>
          </a:blip>
          <a:stretch>
            <a:fillRect/>
          </a:stretch>
        </p:blipFill>
        <p:spPr>
          <a:xfrm>
            <a:off x="3453475" y="2961199"/>
            <a:ext cx="373400" cy="373400"/>
          </a:xfrm>
          <a:prstGeom prst="rect">
            <a:avLst/>
          </a:prstGeom>
          <a:noFill/>
          <a:ln>
            <a:noFill/>
          </a:ln>
        </p:spPr>
      </p:pic>
      <p:sp>
        <p:nvSpPr>
          <p:cNvPr id="382" name="Google Shape;382;g2cd60dceb1c_1_24"/>
          <p:cNvSpPr txBox="1"/>
          <p:nvPr/>
        </p:nvSpPr>
        <p:spPr>
          <a:xfrm>
            <a:off x="1630125" y="3853550"/>
            <a:ext cx="1755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lt2"/>
                </a:solidFill>
                <a:latin typeface="Lato"/>
                <a:ea typeface="Lato"/>
                <a:cs typeface="Lato"/>
                <a:sym typeface="Lato"/>
              </a:rPr>
              <a:t>SOFTWARE TEST PLAN</a:t>
            </a:r>
            <a:endParaRPr b="1" sz="1300">
              <a:solidFill>
                <a:schemeClr val="lt2"/>
              </a:solidFill>
              <a:latin typeface="Lato"/>
              <a:ea typeface="Lato"/>
              <a:cs typeface="Lato"/>
              <a:sym typeface="Lato"/>
            </a:endParaRPr>
          </a:p>
        </p:txBody>
      </p:sp>
      <p:pic>
        <p:nvPicPr>
          <p:cNvPr id="383" name="Google Shape;383;g2cd60dceb1c_1_24"/>
          <p:cNvPicPr preferRelativeResize="0"/>
          <p:nvPr/>
        </p:nvPicPr>
        <p:blipFill>
          <a:blip r:embed="rId3">
            <a:alphaModFix/>
          </a:blip>
          <a:stretch>
            <a:fillRect/>
          </a:stretch>
        </p:blipFill>
        <p:spPr>
          <a:xfrm>
            <a:off x="3453475" y="3959349"/>
            <a:ext cx="373400" cy="373400"/>
          </a:xfrm>
          <a:prstGeom prst="rect">
            <a:avLst/>
          </a:prstGeom>
          <a:noFill/>
          <a:ln>
            <a:noFill/>
          </a:ln>
        </p:spPr>
      </p:pic>
      <p:sp>
        <p:nvSpPr>
          <p:cNvPr id="384" name="Google Shape;384;g2cd60dceb1c_1_24"/>
          <p:cNvSpPr txBox="1"/>
          <p:nvPr/>
        </p:nvSpPr>
        <p:spPr>
          <a:xfrm>
            <a:off x="5937775" y="1421200"/>
            <a:ext cx="2217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lt2"/>
                </a:solidFill>
                <a:latin typeface="Lato"/>
                <a:ea typeface="Lato"/>
                <a:cs typeface="Lato"/>
                <a:sym typeface="Lato"/>
              </a:rPr>
              <a:t>RISK MANAGEMENT PLAN</a:t>
            </a:r>
            <a:endParaRPr b="1" sz="1300">
              <a:solidFill>
                <a:schemeClr val="lt2"/>
              </a:solidFill>
              <a:latin typeface="Lato"/>
              <a:ea typeface="Lato"/>
              <a:cs typeface="Lato"/>
              <a:sym typeface="Lato"/>
            </a:endParaRPr>
          </a:p>
        </p:txBody>
      </p:sp>
      <p:pic>
        <p:nvPicPr>
          <p:cNvPr id="385" name="Google Shape;385;g2cd60dceb1c_1_24"/>
          <p:cNvPicPr preferRelativeResize="0"/>
          <p:nvPr/>
        </p:nvPicPr>
        <p:blipFill>
          <a:blip r:embed="rId3">
            <a:alphaModFix/>
          </a:blip>
          <a:stretch>
            <a:fillRect/>
          </a:stretch>
        </p:blipFill>
        <p:spPr>
          <a:xfrm>
            <a:off x="5309475" y="1526999"/>
            <a:ext cx="373400" cy="373400"/>
          </a:xfrm>
          <a:prstGeom prst="rect">
            <a:avLst/>
          </a:prstGeom>
          <a:noFill/>
          <a:ln>
            <a:noFill/>
          </a:ln>
        </p:spPr>
      </p:pic>
      <p:pic>
        <p:nvPicPr>
          <p:cNvPr id="386" name="Google Shape;386;g2cd60dceb1c_1_24"/>
          <p:cNvPicPr preferRelativeResize="0"/>
          <p:nvPr/>
        </p:nvPicPr>
        <p:blipFill>
          <a:blip r:embed="rId3">
            <a:alphaModFix/>
          </a:blip>
          <a:stretch>
            <a:fillRect/>
          </a:stretch>
        </p:blipFill>
        <p:spPr>
          <a:xfrm>
            <a:off x="5309475" y="2961199"/>
            <a:ext cx="373400" cy="373400"/>
          </a:xfrm>
          <a:prstGeom prst="rect">
            <a:avLst/>
          </a:prstGeom>
          <a:noFill/>
          <a:ln>
            <a:noFill/>
          </a:ln>
        </p:spPr>
      </p:pic>
      <p:sp>
        <p:nvSpPr>
          <p:cNvPr id="387" name="Google Shape;387;g2cd60dceb1c_1_24"/>
          <p:cNvSpPr txBox="1"/>
          <p:nvPr/>
        </p:nvSpPr>
        <p:spPr>
          <a:xfrm>
            <a:off x="5937775" y="2879250"/>
            <a:ext cx="175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lt2"/>
                </a:solidFill>
                <a:latin typeface="Lato"/>
                <a:ea typeface="Lato"/>
                <a:cs typeface="Lato"/>
                <a:sym typeface="Lato"/>
              </a:rPr>
              <a:t>BUSINESS CASE</a:t>
            </a:r>
            <a:endParaRPr b="1" sz="1300">
              <a:solidFill>
                <a:schemeClr val="lt2"/>
              </a:solidFill>
              <a:latin typeface="Lato"/>
              <a:ea typeface="Lato"/>
              <a:cs typeface="Lato"/>
              <a:sym typeface="Lato"/>
            </a:endParaRPr>
          </a:p>
        </p:txBody>
      </p:sp>
      <p:sp>
        <p:nvSpPr>
          <p:cNvPr id="388" name="Google Shape;388;g2cd60dceb1c_1_24"/>
          <p:cNvSpPr txBox="1"/>
          <p:nvPr/>
        </p:nvSpPr>
        <p:spPr>
          <a:xfrm>
            <a:off x="819150" y="1913175"/>
            <a:ext cx="2490000" cy="692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CA" sz="1100">
                <a:solidFill>
                  <a:schemeClr val="lt1"/>
                </a:solidFill>
                <a:latin typeface="Lato"/>
                <a:ea typeface="Lato"/>
                <a:cs typeface="Lato"/>
                <a:sym typeface="Lato"/>
              </a:rPr>
              <a:t>Defines what the project is about and the steps involved in organising its structure</a:t>
            </a:r>
            <a:endParaRPr sz="1100">
              <a:solidFill>
                <a:schemeClr val="lt1"/>
              </a:solidFill>
              <a:latin typeface="Lato"/>
              <a:ea typeface="Lato"/>
              <a:cs typeface="Lato"/>
              <a:sym typeface="Lato"/>
            </a:endParaRPr>
          </a:p>
        </p:txBody>
      </p:sp>
      <p:sp>
        <p:nvSpPr>
          <p:cNvPr id="389" name="Google Shape;389;g2cd60dceb1c_1_24"/>
          <p:cNvSpPr txBox="1"/>
          <p:nvPr/>
        </p:nvSpPr>
        <p:spPr>
          <a:xfrm>
            <a:off x="786575" y="3008450"/>
            <a:ext cx="24900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CA" sz="1100">
                <a:solidFill>
                  <a:schemeClr val="lt1"/>
                </a:solidFill>
                <a:latin typeface="Lato"/>
                <a:ea typeface="Lato"/>
                <a:cs typeface="Lato"/>
                <a:sym typeface="Lato"/>
              </a:rPr>
              <a:t>Outlines the boundaries of what the software interacts with</a:t>
            </a:r>
            <a:endParaRPr sz="1100">
              <a:solidFill>
                <a:schemeClr val="lt1"/>
              </a:solidFill>
              <a:latin typeface="Lato"/>
              <a:ea typeface="Lato"/>
              <a:cs typeface="Lato"/>
              <a:sym typeface="Lato"/>
            </a:endParaRPr>
          </a:p>
        </p:txBody>
      </p:sp>
      <p:sp>
        <p:nvSpPr>
          <p:cNvPr id="390" name="Google Shape;390;g2cd60dceb1c_1_24"/>
          <p:cNvSpPr txBox="1"/>
          <p:nvPr/>
        </p:nvSpPr>
        <p:spPr>
          <a:xfrm>
            <a:off x="819150" y="4268475"/>
            <a:ext cx="24900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CA" sz="1100">
                <a:solidFill>
                  <a:schemeClr val="lt1"/>
                </a:solidFill>
                <a:latin typeface="Lato"/>
                <a:ea typeface="Lato"/>
                <a:cs typeface="Lato"/>
                <a:sym typeface="Lato"/>
              </a:rPr>
              <a:t>Outlines the testing structure used to test the system and its parts</a:t>
            </a:r>
            <a:endParaRPr sz="1100">
              <a:solidFill>
                <a:schemeClr val="lt1"/>
              </a:solidFill>
              <a:latin typeface="Lato"/>
              <a:ea typeface="Lato"/>
              <a:cs typeface="Lato"/>
              <a:sym typeface="Lato"/>
            </a:endParaRPr>
          </a:p>
        </p:txBody>
      </p:sp>
      <p:sp>
        <p:nvSpPr>
          <p:cNvPr id="391" name="Google Shape;391;g2cd60dceb1c_1_24"/>
          <p:cNvSpPr txBox="1"/>
          <p:nvPr/>
        </p:nvSpPr>
        <p:spPr>
          <a:xfrm>
            <a:off x="5913825" y="1913175"/>
            <a:ext cx="249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100">
                <a:solidFill>
                  <a:schemeClr val="lt1"/>
                </a:solidFill>
                <a:latin typeface="Lato"/>
                <a:ea typeface="Lato"/>
                <a:cs typeface="Lato"/>
                <a:sym typeface="Lato"/>
              </a:rPr>
              <a:t>Quantifies the risks and responses while creating and running the product</a:t>
            </a:r>
            <a:endParaRPr sz="1100">
              <a:solidFill>
                <a:schemeClr val="lt1"/>
              </a:solidFill>
              <a:latin typeface="Lato"/>
              <a:ea typeface="Lato"/>
              <a:cs typeface="Lato"/>
              <a:sym typeface="Lato"/>
            </a:endParaRPr>
          </a:p>
        </p:txBody>
      </p:sp>
      <p:sp>
        <p:nvSpPr>
          <p:cNvPr id="392" name="Google Shape;392;g2cd60dceb1c_1_24"/>
          <p:cNvSpPr txBox="1"/>
          <p:nvPr/>
        </p:nvSpPr>
        <p:spPr>
          <a:xfrm>
            <a:off x="5937775" y="3106000"/>
            <a:ext cx="249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100">
                <a:solidFill>
                  <a:schemeClr val="lt1"/>
                </a:solidFill>
                <a:latin typeface="Lato"/>
                <a:ea typeface="Lato"/>
                <a:cs typeface="Lato"/>
                <a:sym typeface="Lato"/>
              </a:rPr>
              <a:t>Describes how the project will address business concerns</a:t>
            </a:r>
            <a:endParaRPr sz="11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cd60dceb1c_1_29"/>
          <p:cNvSpPr txBox="1"/>
          <p:nvPr>
            <p:ph idx="1" type="body"/>
          </p:nvPr>
        </p:nvSpPr>
        <p:spPr>
          <a:xfrm>
            <a:off x="1335875" y="988575"/>
            <a:ext cx="3839100" cy="325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sz="1600"/>
              <a:t>Github Actions</a:t>
            </a:r>
            <a:endParaRPr sz="1600"/>
          </a:p>
          <a:p>
            <a:pPr indent="0" lvl="0" marL="0" rtl="0" algn="l">
              <a:spcBef>
                <a:spcPts val="0"/>
              </a:spcBef>
              <a:spcAft>
                <a:spcPts val="0"/>
              </a:spcAft>
              <a:buNone/>
            </a:pPr>
            <a:r>
              <a:t/>
            </a:r>
            <a:endParaRPr sz="767"/>
          </a:p>
          <a:p>
            <a:pPr indent="0" lvl="0" marL="0" rtl="0" algn="l">
              <a:lnSpc>
                <a:spcPct val="150000"/>
              </a:lnSpc>
              <a:spcBef>
                <a:spcPts val="0"/>
              </a:spcBef>
              <a:spcAft>
                <a:spcPts val="0"/>
              </a:spcAft>
              <a:buNone/>
            </a:pPr>
            <a:r>
              <a:rPr b="1" lang="en-CA">
                <a:solidFill>
                  <a:schemeClr val="lt2"/>
                </a:solidFill>
              </a:rPr>
              <a:t>Formatting code:</a:t>
            </a:r>
            <a:endParaRPr b="1">
              <a:solidFill>
                <a:schemeClr val="lt2"/>
              </a:solidFill>
            </a:endParaRPr>
          </a:p>
          <a:p>
            <a:pPr indent="-311150" lvl="0" marL="457200" rtl="0" algn="l">
              <a:lnSpc>
                <a:spcPct val="150000"/>
              </a:lnSpc>
              <a:spcBef>
                <a:spcPts val="0"/>
              </a:spcBef>
              <a:spcAft>
                <a:spcPts val="0"/>
              </a:spcAft>
              <a:buSzPts val="1300"/>
              <a:buChar char="●"/>
            </a:pPr>
            <a:r>
              <a:rPr lang="en-CA"/>
              <a:t>Reformatting python files using Black.</a:t>
            </a:r>
            <a:endParaRPr/>
          </a:p>
          <a:p>
            <a:pPr indent="0" lvl="0" marL="45720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CA">
                <a:solidFill>
                  <a:schemeClr val="lt2"/>
                </a:solidFill>
              </a:rPr>
              <a:t>Linting:</a:t>
            </a:r>
            <a:endParaRPr b="1">
              <a:solidFill>
                <a:schemeClr val="lt2"/>
              </a:solidFill>
            </a:endParaRPr>
          </a:p>
          <a:p>
            <a:pPr indent="-311150" lvl="0" marL="457200" rtl="0" algn="l">
              <a:lnSpc>
                <a:spcPct val="150000"/>
              </a:lnSpc>
              <a:spcBef>
                <a:spcPts val="0"/>
              </a:spcBef>
              <a:spcAft>
                <a:spcPts val="0"/>
              </a:spcAft>
              <a:buSzPts val="1300"/>
              <a:buChar char="●"/>
            </a:pPr>
            <a:r>
              <a:rPr lang="en-CA"/>
              <a:t>Linting the python files with Flake8.</a:t>
            </a:r>
            <a:endParaRPr/>
          </a:p>
          <a:p>
            <a:pPr indent="0" lvl="0" marL="45720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CA">
                <a:solidFill>
                  <a:schemeClr val="lt2"/>
                </a:solidFill>
              </a:rPr>
              <a:t>Build:</a:t>
            </a:r>
            <a:endParaRPr b="1">
              <a:solidFill>
                <a:schemeClr val="lt2"/>
              </a:solidFill>
            </a:endParaRPr>
          </a:p>
          <a:p>
            <a:pPr indent="-311150" lvl="0" marL="457200" rtl="0" algn="l">
              <a:lnSpc>
                <a:spcPct val="150000"/>
              </a:lnSpc>
              <a:spcBef>
                <a:spcPts val="0"/>
              </a:spcBef>
              <a:spcAft>
                <a:spcPts val="0"/>
              </a:spcAft>
              <a:buSzPts val="1300"/>
              <a:buChar char="●"/>
            </a:pPr>
            <a:r>
              <a:rPr lang="en-CA"/>
              <a:t>Running the system on a cloud ubuntu VM.</a:t>
            </a:r>
            <a:endParaRPr/>
          </a:p>
          <a:p>
            <a:pPr indent="-311150" lvl="0" marL="457200" rtl="0" algn="l">
              <a:lnSpc>
                <a:spcPct val="150000"/>
              </a:lnSpc>
              <a:spcBef>
                <a:spcPts val="0"/>
              </a:spcBef>
              <a:spcAft>
                <a:spcPts val="0"/>
              </a:spcAft>
              <a:buSzPts val="1300"/>
              <a:buChar char="●"/>
            </a:pPr>
            <a:r>
              <a:rPr lang="en-CA"/>
              <a:t>Build the database and run the tests.</a:t>
            </a:r>
            <a:endParaRPr/>
          </a:p>
        </p:txBody>
      </p:sp>
      <p:pic>
        <p:nvPicPr>
          <p:cNvPr id="398" name="Google Shape;398;g2cd60dceb1c_1_29"/>
          <p:cNvPicPr preferRelativeResize="0"/>
          <p:nvPr/>
        </p:nvPicPr>
        <p:blipFill>
          <a:blip r:embed="rId3">
            <a:alphaModFix/>
          </a:blip>
          <a:stretch>
            <a:fillRect/>
          </a:stretch>
        </p:blipFill>
        <p:spPr>
          <a:xfrm>
            <a:off x="5248797" y="990703"/>
            <a:ext cx="1609575" cy="1598078"/>
          </a:xfrm>
          <a:prstGeom prst="rect">
            <a:avLst/>
          </a:prstGeom>
          <a:noFill/>
          <a:ln>
            <a:noFill/>
          </a:ln>
        </p:spPr>
      </p:pic>
      <p:pic>
        <p:nvPicPr>
          <p:cNvPr id="399" name="Google Shape;399;g2cd60dceb1c_1_29"/>
          <p:cNvPicPr preferRelativeResize="0"/>
          <p:nvPr/>
        </p:nvPicPr>
        <p:blipFill>
          <a:blip r:embed="rId4">
            <a:alphaModFix/>
          </a:blip>
          <a:stretch>
            <a:fillRect/>
          </a:stretch>
        </p:blipFill>
        <p:spPr>
          <a:xfrm>
            <a:off x="5248812" y="2786825"/>
            <a:ext cx="1609575" cy="1885500"/>
          </a:xfrm>
          <a:prstGeom prst="rect">
            <a:avLst/>
          </a:prstGeom>
          <a:noFill/>
          <a:ln>
            <a:noFill/>
          </a:ln>
        </p:spPr>
      </p:pic>
      <p:pic>
        <p:nvPicPr>
          <p:cNvPr id="400" name="Google Shape;400;g2cd60dceb1c_1_29"/>
          <p:cNvPicPr preferRelativeResize="0"/>
          <p:nvPr/>
        </p:nvPicPr>
        <p:blipFill>
          <a:blip r:embed="rId5">
            <a:alphaModFix/>
          </a:blip>
          <a:stretch>
            <a:fillRect/>
          </a:stretch>
        </p:blipFill>
        <p:spPr>
          <a:xfrm>
            <a:off x="7213400" y="2786825"/>
            <a:ext cx="1438000" cy="1885500"/>
          </a:xfrm>
          <a:prstGeom prst="rect">
            <a:avLst/>
          </a:prstGeom>
          <a:noFill/>
          <a:ln>
            <a:noFill/>
          </a:ln>
        </p:spPr>
      </p:pic>
      <p:pic>
        <p:nvPicPr>
          <p:cNvPr id="401" name="Google Shape;401;g2cd60dceb1c_1_29"/>
          <p:cNvPicPr preferRelativeResize="0"/>
          <p:nvPr/>
        </p:nvPicPr>
        <p:blipFill>
          <a:blip r:embed="rId6">
            <a:alphaModFix/>
          </a:blip>
          <a:stretch>
            <a:fillRect/>
          </a:stretch>
        </p:blipFill>
        <p:spPr>
          <a:xfrm>
            <a:off x="7240675" y="973675"/>
            <a:ext cx="1383450" cy="1598075"/>
          </a:xfrm>
          <a:prstGeom prst="rect">
            <a:avLst/>
          </a:prstGeom>
          <a:noFill/>
          <a:ln>
            <a:noFill/>
          </a:ln>
        </p:spPr>
      </p:pic>
      <p:sp>
        <p:nvSpPr>
          <p:cNvPr id="402" name="Google Shape;402;g2cd60dceb1c_1_29"/>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Continuous Integration</a:t>
            </a:r>
            <a:endParaRPr b="1" sz="2400">
              <a:solidFill>
                <a:schemeClr val="lt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cd60dceb1c_1_175"/>
          <p:cNvSpPr txBox="1"/>
          <p:nvPr>
            <p:ph type="title"/>
          </p:nvPr>
        </p:nvSpPr>
        <p:spPr>
          <a:xfrm>
            <a:off x="1870150" y="2558625"/>
            <a:ext cx="5482800" cy="114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spcBef>
                <a:spcPts val="0"/>
              </a:spcBef>
              <a:spcAft>
                <a:spcPts val="0"/>
              </a:spcAft>
              <a:buNone/>
            </a:pPr>
            <a:r>
              <a:rPr b="1" lang="en-CA"/>
              <a:t>RISK MANAGEMENT</a:t>
            </a:r>
            <a:endParaRPr b="1"/>
          </a:p>
        </p:txBody>
      </p:sp>
      <p:sp>
        <p:nvSpPr>
          <p:cNvPr id="408" name="Google Shape;408;g2cd60dceb1c_1_175"/>
          <p:cNvSpPr txBox="1"/>
          <p:nvPr/>
        </p:nvSpPr>
        <p:spPr>
          <a:xfrm>
            <a:off x="499400" y="2647950"/>
            <a:ext cx="1335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7000">
                <a:solidFill>
                  <a:schemeClr val="lt2"/>
                </a:solidFill>
                <a:latin typeface="Lato"/>
                <a:ea typeface="Lato"/>
                <a:cs typeface="Lato"/>
                <a:sym typeface="Lato"/>
              </a:rPr>
              <a:t>05</a:t>
            </a:r>
            <a:endParaRPr sz="7000">
              <a:solidFill>
                <a:schemeClr val="lt2"/>
              </a:solidFill>
              <a:latin typeface="Lato"/>
              <a:ea typeface="Lato"/>
              <a:cs typeface="Lato"/>
              <a:sym typeface="Lato"/>
            </a:endParaRPr>
          </a:p>
        </p:txBody>
      </p:sp>
      <p:cxnSp>
        <p:nvCxnSpPr>
          <p:cNvPr id="409" name="Google Shape;409;g2cd60dceb1c_1_175"/>
          <p:cNvCxnSpPr/>
          <p:nvPr/>
        </p:nvCxnSpPr>
        <p:spPr>
          <a:xfrm>
            <a:off x="1793950" y="2344200"/>
            <a:ext cx="0" cy="2799300"/>
          </a:xfrm>
          <a:prstGeom prst="straightConnector1">
            <a:avLst/>
          </a:prstGeom>
          <a:noFill/>
          <a:ln cap="flat" cmpd="sng" w="9525">
            <a:solidFill>
              <a:schemeClr val="dk2"/>
            </a:solidFill>
            <a:prstDash val="solid"/>
            <a:round/>
            <a:headEnd len="med" w="med" type="none"/>
            <a:tailEnd len="med" w="med" type="none"/>
          </a:ln>
        </p:spPr>
      </p:cxnSp>
      <p:sp>
        <p:nvSpPr>
          <p:cNvPr id="410" name="Google Shape;410;g2cd60dceb1c_1_175"/>
          <p:cNvSpPr txBox="1"/>
          <p:nvPr/>
        </p:nvSpPr>
        <p:spPr>
          <a:xfrm>
            <a:off x="1870150" y="3538275"/>
            <a:ext cx="622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Risk Management Overview</a:t>
            </a:r>
            <a:endParaRPr sz="13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cd60dceb1c_1_182"/>
          <p:cNvSpPr txBox="1"/>
          <p:nvPr/>
        </p:nvSpPr>
        <p:spPr>
          <a:xfrm>
            <a:off x="1203750" y="967938"/>
            <a:ext cx="519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CA" sz="1300" u="sng">
                <a:solidFill>
                  <a:schemeClr val="lt1"/>
                </a:solidFill>
                <a:latin typeface="Lato"/>
                <a:ea typeface="Lato"/>
                <a:cs typeface="Lato"/>
                <a:sym typeface="Lato"/>
              </a:rPr>
              <a:t>RISK</a:t>
            </a:r>
            <a:endParaRPr b="1" i="1" sz="1300" u="sng">
              <a:solidFill>
                <a:schemeClr val="lt1"/>
              </a:solidFill>
              <a:latin typeface="Lato"/>
              <a:ea typeface="Lato"/>
              <a:cs typeface="Lato"/>
              <a:sym typeface="Lato"/>
            </a:endParaRPr>
          </a:p>
        </p:txBody>
      </p:sp>
      <p:sp>
        <p:nvSpPr>
          <p:cNvPr id="416" name="Google Shape;416;g2cd60dceb1c_1_182"/>
          <p:cNvSpPr txBox="1"/>
          <p:nvPr/>
        </p:nvSpPr>
        <p:spPr>
          <a:xfrm>
            <a:off x="5203000" y="1006250"/>
            <a:ext cx="1885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CA" sz="1300" u="sng">
                <a:solidFill>
                  <a:schemeClr val="lt1"/>
                </a:solidFill>
                <a:latin typeface="Lato"/>
                <a:ea typeface="Lato"/>
                <a:cs typeface="Lato"/>
                <a:sym typeface="Lato"/>
              </a:rPr>
              <a:t>MITIGATION STRATEGY</a:t>
            </a:r>
            <a:endParaRPr b="1" i="1" sz="1300" u="sng">
              <a:solidFill>
                <a:schemeClr val="lt1"/>
              </a:solidFill>
              <a:latin typeface="Lato"/>
              <a:ea typeface="Lato"/>
              <a:cs typeface="Lato"/>
              <a:sym typeface="Lato"/>
            </a:endParaRPr>
          </a:p>
        </p:txBody>
      </p:sp>
      <p:sp>
        <p:nvSpPr>
          <p:cNvPr id="417" name="Google Shape;417;g2cd60dceb1c_1_182"/>
          <p:cNvSpPr txBox="1"/>
          <p:nvPr/>
        </p:nvSpPr>
        <p:spPr>
          <a:xfrm>
            <a:off x="0" y="678750"/>
            <a:ext cx="9144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CA" sz="1200">
                <a:solidFill>
                  <a:schemeClr val="lt1"/>
                </a:solidFill>
                <a:latin typeface="Lato"/>
                <a:ea typeface="Lato"/>
                <a:cs typeface="Lato"/>
                <a:sym typeface="Lato"/>
              </a:rPr>
              <a:t>How can we handle unexpected system behavior?</a:t>
            </a:r>
            <a:endParaRPr i="1" sz="1200">
              <a:solidFill>
                <a:schemeClr val="lt1"/>
              </a:solidFill>
              <a:latin typeface="Lato"/>
              <a:ea typeface="Lato"/>
              <a:cs typeface="Lato"/>
              <a:sym typeface="Lato"/>
            </a:endParaRPr>
          </a:p>
        </p:txBody>
      </p:sp>
      <p:pic>
        <p:nvPicPr>
          <p:cNvPr id="418" name="Google Shape;418;g2cd60dceb1c_1_182"/>
          <p:cNvPicPr preferRelativeResize="0"/>
          <p:nvPr/>
        </p:nvPicPr>
        <p:blipFill rotWithShape="1">
          <a:blip r:embed="rId3">
            <a:alphaModFix/>
          </a:blip>
          <a:srcRect b="-4240" l="0" r="0" t="4240"/>
          <a:stretch/>
        </p:blipFill>
        <p:spPr>
          <a:xfrm>
            <a:off x="7284747" y="2114825"/>
            <a:ext cx="1554250" cy="1554250"/>
          </a:xfrm>
          <a:prstGeom prst="rect">
            <a:avLst/>
          </a:prstGeom>
          <a:noFill/>
          <a:ln>
            <a:noFill/>
          </a:ln>
        </p:spPr>
      </p:pic>
      <p:sp>
        <p:nvSpPr>
          <p:cNvPr id="419" name="Google Shape;419;g2cd60dceb1c_1_182"/>
          <p:cNvSpPr txBox="1"/>
          <p:nvPr/>
        </p:nvSpPr>
        <p:spPr>
          <a:xfrm>
            <a:off x="0" y="299975"/>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Risk Management Overview</a:t>
            </a:r>
            <a:endParaRPr b="1" sz="2400">
              <a:solidFill>
                <a:schemeClr val="lt2"/>
              </a:solidFill>
              <a:latin typeface="Montserrat"/>
              <a:ea typeface="Montserrat"/>
              <a:cs typeface="Montserrat"/>
              <a:sym typeface="Montserrat"/>
            </a:endParaRPr>
          </a:p>
        </p:txBody>
      </p:sp>
      <p:grpSp>
        <p:nvGrpSpPr>
          <p:cNvPr id="420" name="Google Shape;420;g2cd60dceb1c_1_182"/>
          <p:cNvGrpSpPr/>
          <p:nvPr/>
        </p:nvGrpSpPr>
        <p:grpSpPr>
          <a:xfrm>
            <a:off x="774200" y="1459450"/>
            <a:ext cx="6051800" cy="503975"/>
            <a:chOff x="774200" y="1459450"/>
            <a:chExt cx="6051800" cy="503975"/>
          </a:xfrm>
        </p:grpSpPr>
        <p:sp>
          <p:nvSpPr>
            <p:cNvPr id="421" name="Google Shape;421;g2cd60dceb1c_1_182"/>
            <p:cNvSpPr/>
            <p:nvPr/>
          </p:nvSpPr>
          <p:spPr>
            <a:xfrm>
              <a:off x="2160163" y="1679775"/>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2" name="Google Shape;422;g2cd60dceb1c_1_182"/>
            <p:cNvSpPr/>
            <p:nvPr/>
          </p:nvSpPr>
          <p:spPr>
            <a:xfrm>
              <a:off x="4523813" y="1674363"/>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3" name="Google Shape;423;g2cd60dceb1c_1_182"/>
            <p:cNvSpPr txBox="1"/>
            <p:nvPr/>
          </p:nvSpPr>
          <p:spPr>
            <a:xfrm>
              <a:off x="774200" y="1466725"/>
              <a:ext cx="1215900" cy="48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900">
                  <a:solidFill>
                    <a:schemeClr val="dk1"/>
                  </a:solidFill>
                  <a:latin typeface="Lato"/>
                  <a:ea typeface="Lato"/>
                  <a:cs typeface="Lato"/>
                  <a:sym typeface="Lato"/>
                </a:rPr>
                <a:t>Application server goes offline</a:t>
              </a:r>
              <a:endParaRPr b="1" sz="900">
                <a:solidFill>
                  <a:schemeClr val="dk1"/>
                </a:solidFill>
                <a:highlight>
                  <a:schemeClr val="dk1"/>
                </a:highlight>
                <a:latin typeface="Lato"/>
                <a:ea typeface="Lato"/>
                <a:cs typeface="Lato"/>
                <a:sym typeface="Lato"/>
              </a:endParaRPr>
            </a:p>
          </p:txBody>
        </p:sp>
        <p:sp>
          <p:nvSpPr>
            <p:cNvPr id="424" name="Google Shape;424;g2cd60dceb1c_1_182"/>
            <p:cNvSpPr txBox="1"/>
            <p:nvPr/>
          </p:nvSpPr>
          <p:spPr>
            <a:xfrm>
              <a:off x="3101538" y="1479525"/>
              <a:ext cx="1215900" cy="48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900">
                  <a:solidFill>
                    <a:schemeClr val="dk1"/>
                  </a:solidFill>
                  <a:latin typeface="Lato"/>
                  <a:ea typeface="Lato"/>
                  <a:cs typeface="Lato"/>
                  <a:sym typeface="Lato"/>
                </a:rPr>
                <a:t>System is will be inaccessible</a:t>
              </a:r>
              <a:endParaRPr b="1" sz="900">
                <a:solidFill>
                  <a:schemeClr val="dk1"/>
                </a:solidFill>
                <a:highlight>
                  <a:schemeClr val="dk1"/>
                </a:highlight>
                <a:latin typeface="Lato"/>
                <a:ea typeface="Lato"/>
                <a:cs typeface="Lato"/>
                <a:sym typeface="Lato"/>
              </a:endParaRPr>
            </a:p>
          </p:txBody>
        </p:sp>
        <p:sp>
          <p:nvSpPr>
            <p:cNvPr id="425" name="Google Shape;425;g2cd60dceb1c_1_182"/>
            <p:cNvSpPr txBox="1"/>
            <p:nvPr/>
          </p:nvSpPr>
          <p:spPr>
            <a:xfrm>
              <a:off x="5537800" y="1459450"/>
              <a:ext cx="1288200" cy="48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800">
                  <a:solidFill>
                    <a:schemeClr val="dk1"/>
                  </a:solidFill>
                  <a:latin typeface="Lato"/>
                  <a:ea typeface="Lato"/>
                  <a:cs typeface="Lato"/>
                  <a:sym typeface="Lato"/>
                </a:rPr>
                <a:t>Have another server running for redundancy</a:t>
              </a:r>
              <a:endParaRPr b="1" sz="800">
                <a:solidFill>
                  <a:schemeClr val="dk1"/>
                </a:solidFill>
                <a:highlight>
                  <a:schemeClr val="dk1"/>
                </a:highlight>
                <a:latin typeface="Lato"/>
                <a:ea typeface="Lato"/>
                <a:cs typeface="Lato"/>
                <a:sym typeface="Lato"/>
              </a:endParaRPr>
            </a:p>
          </p:txBody>
        </p:sp>
      </p:grpSp>
      <p:grpSp>
        <p:nvGrpSpPr>
          <p:cNvPr id="426" name="Google Shape;426;g2cd60dceb1c_1_182"/>
          <p:cNvGrpSpPr/>
          <p:nvPr/>
        </p:nvGrpSpPr>
        <p:grpSpPr>
          <a:xfrm>
            <a:off x="774200" y="2114825"/>
            <a:ext cx="6051800" cy="493925"/>
            <a:chOff x="756050" y="2076000"/>
            <a:chExt cx="6051800" cy="493925"/>
          </a:xfrm>
        </p:grpSpPr>
        <p:sp>
          <p:nvSpPr>
            <p:cNvPr id="427" name="Google Shape;427;g2cd60dceb1c_1_182"/>
            <p:cNvSpPr/>
            <p:nvPr/>
          </p:nvSpPr>
          <p:spPr>
            <a:xfrm>
              <a:off x="2105713" y="2296313"/>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8" name="Google Shape;428;g2cd60dceb1c_1_182"/>
            <p:cNvSpPr/>
            <p:nvPr/>
          </p:nvSpPr>
          <p:spPr>
            <a:xfrm>
              <a:off x="4469363" y="2290900"/>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9" name="Google Shape;429;g2cd60dceb1c_1_182"/>
            <p:cNvSpPr txBox="1"/>
            <p:nvPr/>
          </p:nvSpPr>
          <p:spPr>
            <a:xfrm>
              <a:off x="756050" y="2157009"/>
              <a:ext cx="1215900" cy="349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CA" sz="1000">
                  <a:solidFill>
                    <a:schemeClr val="dk1"/>
                  </a:solidFill>
                  <a:latin typeface="Lato"/>
                  <a:ea typeface="Lato"/>
                  <a:cs typeface="Lato"/>
                  <a:sym typeface="Lato"/>
                </a:rPr>
                <a:t>Data Corruption</a:t>
              </a:r>
              <a:endParaRPr b="1" sz="1000">
                <a:solidFill>
                  <a:schemeClr val="dk1"/>
                </a:solidFill>
                <a:highlight>
                  <a:schemeClr val="dk1"/>
                </a:highlight>
                <a:latin typeface="Lato"/>
                <a:ea typeface="Lato"/>
                <a:cs typeface="Lato"/>
                <a:sym typeface="Lato"/>
              </a:endParaRPr>
            </a:p>
          </p:txBody>
        </p:sp>
        <p:sp>
          <p:nvSpPr>
            <p:cNvPr id="430" name="Google Shape;430;g2cd60dceb1c_1_182"/>
            <p:cNvSpPr txBox="1"/>
            <p:nvPr/>
          </p:nvSpPr>
          <p:spPr>
            <a:xfrm>
              <a:off x="3083388" y="2086025"/>
              <a:ext cx="1215900" cy="48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000">
                  <a:solidFill>
                    <a:schemeClr val="dk1"/>
                  </a:solidFill>
                  <a:latin typeface="Lato"/>
                  <a:ea typeface="Lato"/>
                  <a:cs typeface="Lato"/>
                  <a:sym typeface="Lato"/>
                </a:rPr>
                <a:t>Potential loss of data</a:t>
              </a:r>
              <a:endParaRPr b="1" sz="1000">
                <a:solidFill>
                  <a:schemeClr val="dk1"/>
                </a:solidFill>
                <a:highlight>
                  <a:schemeClr val="dk1"/>
                </a:highlight>
                <a:latin typeface="Lato"/>
                <a:ea typeface="Lato"/>
                <a:cs typeface="Lato"/>
                <a:sym typeface="Lato"/>
              </a:endParaRPr>
            </a:p>
          </p:txBody>
        </p:sp>
        <p:sp>
          <p:nvSpPr>
            <p:cNvPr id="431" name="Google Shape;431;g2cd60dceb1c_1_182"/>
            <p:cNvSpPr txBox="1"/>
            <p:nvPr/>
          </p:nvSpPr>
          <p:spPr>
            <a:xfrm>
              <a:off x="5483350" y="2076000"/>
              <a:ext cx="1324500" cy="48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900">
                  <a:solidFill>
                    <a:schemeClr val="dk1"/>
                  </a:solidFill>
                  <a:latin typeface="Lato"/>
                  <a:ea typeface="Lato"/>
                  <a:cs typeface="Lato"/>
                  <a:sym typeface="Lato"/>
                </a:rPr>
                <a:t>Create database backup procedures</a:t>
              </a:r>
              <a:endParaRPr b="1" sz="900">
                <a:solidFill>
                  <a:schemeClr val="dk1"/>
                </a:solidFill>
                <a:highlight>
                  <a:schemeClr val="dk1"/>
                </a:highlight>
                <a:latin typeface="Lato"/>
                <a:ea typeface="Lato"/>
                <a:cs typeface="Lato"/>
                <a:sym typeface="Lato"/>
              </a:endParaRPr>
            </a:p>
          </p:txBody>
        </p:sp>
      </p:grpSp>
      <p:grpSp>
        <p:nvGrpSpPr>
          <p:cNvPr id="432" name="Google Shape;432;g2cd60dceb1c_1_182"/>
          <p:cNvGrpSpPr/>
          <p:nvPr/>
        </p:nvGrpSpPr>
        <p:grpSpPr>
          <a:xfrm>
            <a:off x="756050" y="2760150"/>
            <a:ext cx="6069800" cy="554100"/>
            <a:chOff x="774200" y="2654100"/>
            <a:chExt cx="6069800" cy="554100"/>
          </a:xfrm>
        </p:grpSpPr>
        <p:sp>
          <p:nvSpPr>
            <p:cNvPr id="433" name="Google Shape;433;g2cd60dceb1c_1_182"/>
            <p:cNvSpPr/>
            <p:nvPr/>
          </p:nvSpPr>
          <p:spPr>
            <a:xfrm>
              <a:off x="2160163" y="2874425"/>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4" name="Google Shape;434;g2cd60dceb1c_1_182"/>
            <p:cNvSpPr/>
            <p:nvPr/>
          </p:nvSpPr>
          <p:spPr>
            <a:xfrm>
              <a:off x="4523813" y="2869013"/>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5" name="Google Shape;435;g2cd60dceb1c_1_182"/>
            <p:cNvSpPr txBox="1"/>
            <p:nvPr/>
          </p:nvSpPr>
          <p:spPr>
            <a:xfrm>
              <a:off x="774200" y="2661375"/>
              <a:ext cx="1215900" cy="48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000">
                  <a:solidFill>
                    <a:schemeClr val="dk1"/>
                  </a:solidFill>
                  <a:latin typeface="Lato"/>
                  <a:ea typeface="Lato"/>
                  <a:cs typeface="Lato"/>
                  <a:sym typeface="Lato"/>
                </a:rPr>
                <a:t>Exceed API rate limit</a:t>
              </a:r>
              <a:endParaRPr b="1" sz="1000">
                <a:solidFill>
                  <a:schemeClr val="dk1"/>
                </a:solidFill>
                <a:highlight>
                  <a:schemeClr val="dk1"/>
                </a:highlight>
                <a:latin typeface="Lato"/>
                <a:ea typeface="Lato"/>
                <a:cs typeface="Lato"/>
                <a:sym typeface="Lato"/>
              </a:endParaRPr>
            </a:p>
          </p:txBody>
        </p:sp>
        <p:sp>
          <p:nvSpPr>
            <p:cNvPr id="436" name="Google Shape;436;g2cd60dceb1c_1_182"/>
            <p:cNvSpPr txBox="1"/>
            <p:nvPr/>
          </p:nvSpPr>
          <p:spPr>
            <a:xfrm>
              <a:off x="3101538" y="2674175"/>
              <a:ext cx="1215900" cy="48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000">
                  <a:solidFill>
                    <a:schemeClr val="dk1"/>
                  </a:solidFill>
                  <a:latin typeface="Lato"/>
                  <a:ea typeface="Lato"/>
                  <a:cs typeface="Lato"/>
                  <a:sym typeface="Lato"/>
                </a:rPr>
                <a:t>Data may not collected</a:t>
              </a:r>
              <a:endParaRPr b="1" sz="1000">
                <a:solidFill>
                  <a:schemeClr val="dk1"/>
                </a:solidFill>
                <a:highlight>
                  <a:schemeClr val="dk1"/>
                </a:highlight>
                <a:latin typeface="Lato"/>
                <a:ea typeface="Lato"/>
                <a:cs typeface="Lato"/>
                <a:sym typeface="Lato"/>
              </a:endParaRPr>
            </a:p>
          </p:txBody>
        </p:sp>
        <p:sp>
          <p:nvSpPr>
            <p:cNvPr id="437" name="Google Shape;437;g2cd60dceb1c_1_182"/>
            <p:cNvSpPr txBox="1"/>
            <p:nvPr/>
          </p:nvSpPr>
          <p:spPr>
            <a:xfrm>
              <a:off x="5537800" y="2654100"/>
              <a:ext cx="1306200" cy="554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800">
                  <a:solidFill>
                    <a:schemeClr val="dk1"/>
                  </a:solidFill>
                  <a:latin typeface="Lato"/>
                  <a:ea typeface="Lato"/>
                  <a:cs typeface="Lato"/>
                  <a:sym typeface="Lato"/>
                </a:rPr>
                <a:t>Periodic audits of collected data, system logging</a:t>
              </a:r>
              <a:endParaRPr b="1" sz="800">
                <a:solidFill>
                  <a:schemeClr val="dk1"/>
                </a:solidFill>
                <a:highlight>
                  <a:schemeClr val="dk1"/>
                </a:highlight>
                <a:latin typeface="Lato"/>
                <a:ea typeface="Lato"/>
                <a:cs typeface="Lato"/>
                <a:sym typeface="Lato"/>
              </a:endParaRPr>
            </a:p>
          </p:txBody>
        </p:sp>
      </p:grpSp>
      <p:grpSp>
        <p:nvGrpSpPr>
          <p:cNvPr id="438" name="Google Shape;438;g2cd60dceb1c_1_182"/>
          <p:cNvGrpSpPr/>
          <p:nvPr/>
        </p:nvGrpSpPr>
        <p:grpSpPr>
          <a:xfrm>
            <a:off x="774200" y="3473575"/>
            <a:ext cx="6051800" cy="503975"/>
            <a:chOff x="774200" y="3385400"/>
            <a:chExt cx="6051800" cy="503975"/>
          </a:xfrm>
        </p:grpSpPr>
        <p:sp>
          <p:nvSpPr>
            <p:cNvPr id="439" name="Google Shape;439;g2cd60dceb1c_1_182"/>
            <p:cNvSpPr/>
            <p:nvPr/>
          </p:nvSpPr>
          <p:spPr>
            <a:xfrm>
              <a:off x="2160163" y="3605725"/>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0" name="Google Shape;440;g2cd60dceb1c_1_182"/>
            <p:cNvSpPr/>
            <p:nvPr/>
          </p:nvSpPr>
          <p:spPr>
            <a:xfrm>
              <a:off x="4523813" y="3600313"/>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1" name="Google Shape;441;g2cd60dceb1c_1_182"/>
            <p:cNvSpPr txBox="1"/>
            <p:nvPr/>
          </p:nvSpPr>
          <p:spPr>
            <a:xfrm>
              <a:off x="774200" y="3392675"/>
              <a:ext cx="1215900" cy="48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000">
                  <a:solidFill>
                    <a:schemeClr val="dk1"/>
                  </a:solidFill>
                  <a:latin typeface="Lato"/>
                  <a:ea typeface="Lato"/>
                  <a:cs typeface="Lato"/>
                  <a:sym typeface="Lato"/>
                </a:rPr>
                <a:t>Scheduled jobs fail to run.</a:t>
              </a:r>
              <a:endParaRPr b="1" sz="1000">
                <a:solidFill>
                  <a:schemeClr val="dk1"/>
                </a:solidFill>
                <a:highlight>
                  <a:schemeClr val="dk1"/>
                </a:highlight>
                <a:latin typeface="Lato"/>
                <a:ea typeface="Lato"/>
                <a:cs typeface="Lato"/>
                <a:sym typeface="Lato"/>
              </a:endParaRPr>
            </a:p>
          </p:txBody>
        </p:sp>
        <p:sp>
          <p:nvSpPr>
            <p:cNvPr id="442" name="Google Shape;442;g2cd60dceb1c_1_182"/>
            <p:cNvSpPr txBox="1"/>
            <p:nvPr/>
          </p:nvSpPr>
          <p:spPr>
            <a:xfrm>
              <a:off x="3101538" y="3405475"/>
              <a:ext cx="1215900" cy="48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000">
                  <a:solidFill>
                    <a:schemeClr val="dk1"/>
                  </a:solidFill>
                  <a:latin typeface="Lato"/>
                  <a:ea typeface="Lato"/>
                  <a:cs typeface="Lato"/>
                  <a:sym typeface="Lato"/>
                </a:rPr>
                <a:t>System is will be inaccessible</a:t>
              </a:r>
              <a:endParaRPr b="1" sz="1000">
                <a:solidFill>
                  <a:schemeClr val="dk1"/>
                </a:solidFill>
                <a:highlight>
                  <a:schemeClr val="dk1"/>
                </a:highlight>
                <a:latin typeface="Lato"/>
                <a:ea typeface="Lato"/>
                <a:cs typeface="Lato"/>
                <a:sym typeface="Lato"/>
              </a:endParaRPr>
            </a:p>
          </p:txBody>
        </p:sp>
        <p:sp>
          <p:nvSpPr>
            <p:cNvPr id="443" name="Google Shape;443;g2cd60dceb1c_1_182"/>
            <p:cNvSpPr txBox="1"/>
            <p:nvPr/>
          </p:nvSpPr>
          <p:spPr>
            <a:xfrm>
              <a:off x="5537800" y="3385400"/>
              <a:ext cx="1288200" cy="48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800">
                  <a:solidFill>
                    <a:schemeClr val="dk1"/>
                  </a:solidFill>
                  <a:latin typeface="Lato"/>
                  <a:ea typeface="Lato"/>
                  <a:cs typeface="Lato"/>
                  <a:sym typeface="Lato"/>
                </a:rPr>
                <a:t>System logging and alerts for failed jobs.</a:t>
              </a:r>
              <a:endParaRPr b="1" sz="800">
                <a:solidFill>
                  <a:schemeClr val="dk1"/>
                </a:solidFill>
                <a:highlight>
                  <a:schemeClr val="dk1"/>
                </a:highlight>
                <a:latin typeface="Lato"/>
                <a:ea typeface="Lato"/>
                <a:cs typeface="Lato"/>
                <a:sym typeface="Lato"/>
              </a:endParaRPr>
            </a:p>
          </p:txBody>
        </p:sp>
      </p:grpSp>
      <p:sp>
        <p:nvSpPr>
          <p:cNvPr id="444" name="Google Shape;444;g2cd60dceb1c_1_182"/>
          <p:cNvSpPr/>
          <p:nvPr/>
        </p:nvSpPr>
        <p:spPr>
          <a:xfrm>
            <a:off x="2160163" y="4412900"/>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5" name="Google Shape;445;g2cd60dceb1c_1_182"/>
          <p:cNvSpPr/>
          <p:nvPr/>
        </p:nvSpPr>
        <p:spPr>
          <a:xfrm>
            <a:off x="4523813" y="4407488"/>
            <a:ext cx="807600" cy="83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6" name="Google Shape;446;g2cd60dceb1c_1_182"/>
          <p:cNvSpPr txBox="1"/>
          <p:nvPr/>
        </p:nvSpPr>
        <p:spPr>
          <a:xfrm>
            <a:off x="774200" y="4199850"/>
            <a:ext cx="1215900" cy="48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000">
                <a:solidFill>
                  <a:schemeClr val="dk1"/>
                </a:solidFill>
                <a:latin typeface="Lato"/>
                <a:ea typeface="Lato"/>
                <a:cs typeface="Lato"/>
                <a:sym typeface="Lato"/>
              </a:rPr>
              <a:t>Unauthorized UI access</a:t>
            </a:r>
            <a:endParaRPr b="1" sz="1000">
              <a:solidFill>
                <a:schemeClr val="dk1"/>
              </a:solidFill>
              <a:highlight>
                <a:schemeClr val="dk1"/>
              </a:highlight>
              <a:latin typeface="Lato"/>
              <a:ea typeface="Lato"/>
              <a:cs typeface="Lato"/>
              <a:sym typeface="Lato"/>
            </a:endParaRPr>
          </a:p>
        </p:txBody>
      </p:sp>
      <p:sp>
        <p:nvSpPr>
          <p:cNvPr id="447" name="Google Shape;447;g2cd60dceb1c_1_182"/>
          <p:cNvSpPr txBox="1"/>
          <p:nvPr/>
        </p:nvSpPr>
        <p:spPr>
          <a:xfrm>
            <a:off x="3101550" y="4212650"/>
            <a:ext cx="1215900" cy="592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900">
                <a:solidFill>
                  <a:schemeClr val="dk1"/>
                </a:solidFill>
                <a:latin typeface="Lato"/>
                <a:ea typeface="Lato"/>
                <a:cs typeface="Lato"/>
                <a:sym typeface="Lato"/>
              </a:rPr>
              <a:t>Potential execution of </a:t>
            </a:r>
            <a:r>
              <a:rPr b="1" lang="en-CA" sz="900">
                <a:solidFill>
                  <a:schemeClr val="dk1"/>
                </a:solidFill>
                <a:latin typeface="Lato"/>
                <a:ea typeface="Lato"/>
                <a:cs typeface="Lato"/>
                <a:sym typeface="Lato"/>
              </a:rPr>
              <a:t>sensitive</a:t>
            </a:r>
            <a:r>
              <a:rPr b="1" lang="en-CA" sz="900">
                <a:solidFill>
                  <a:schemeClr val="dk1"/>
                </a:solidFill>
                <a:latin typeface="Lato"/>
                <a:ea typeface="Lato"/>
                <a:cs typeface="Lato"/>
                <a:sym typeface="Lato"/>
              </a:rPr>
              <a:t> operations</a:t>
            </a:r>
            <a:endParaRPr b="1" sz="900">
              <a:solidFill>
                <a:schemeClr val="dk1"/>
              </a:solidFill>
              <a:highlight>
                <a:schemeClr val="dk1"/>
              </a:highlight>
              <a:latin typeface="Lato"/>
              <a:ea typeface="Lato"/>
              <a:cs typeface="Lato"/>
              <a:sym typeface="Lato"/>
            </a:endParaRPr>
          </a:p>
        </p:txBody>
      </p:sp>
      <p:sp>
        <p:nvSpPr>
          <p:cNvPr id="448" name="Google Shape;448;g2cd60dceb1c_1_182"/>
          <p:cNvSpPr txBox="1"/>
          <p:nvPr/>
        </p:nvSpPr>
        <p:spPr>
          <a:xfrm>
            <a:off x="5537800" y="4192575"/>
            <a:ext cx="1288200" cy="674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800">
                <a:solidFill>
                  <a:schemeClr val="dk1"/>
                </a:solidFill>
                <a:latin typeface="Lato"/>
                <a:ea typeface="Lato"/>
                <a:cs typeface="Lato"/>
                <a:sym typeface="Lato"/>
              </a:rPr>
              <a:t>Implement strong user authentication and validation, add access level security</a:t>
            </a:r>
            <a:endParaRPr b="1" sz="800">
              <a:solidFill>
                <a:schemeClr val="dk1"/>
              </a:solidFill>
              <a:latin typeface="Lato"/>
              <a:ea typeface="Lato"/>
              <a:cs typeface="Lato"/>
              <a:sym typeface="Lato"/>
            </a:endParaRPr>
          </a:p>
          <a:p>
            <a:pPr indent="0" lvl="0" marL="0" rtl="0" algn="l">
              <a:spcBef>
                <a:spcPts val="0"/>
              </a:spcBef>
              <a:spcAft>
                <a:spcPts val="0"/>
              </a:spcAft>
              <a:buNone/>
            </a:pPr>
            <a:r>
              <a:t/>
            </a:r>
            <a:endParaRPr sz="800">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cd60dceb1c_0_0"/>
          <p:cNvSpPr txBox="1"/>
          <p:nvPr/>
        </p:nvSpPr>
        <p:spPr>
          <a:xfrm>
            <a:off x="0" y="578925"/>
            <a:ext cx="91440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CA" sz="3000">
                <a:solidFill>
                  <a:schemeClr val="lt2"/>
                </a:solidFill>
                <a:latin typeface="Montserrat SemiBold"/>
                <a:ea typeface="Montserrat SemiBold"/>
                <a:cs typeface="Montserrat SemiBold"/>
                <a:sym typeface="Montserrat SemiBold"/>
              </a:rPr>
              <a:t>AGENDA</a:t>
            </a:r>
            <a:endParaRPr sz="3000">
              <a:solidFill>
                <a:schemeClr val="lt2"/>
              </a:solidFill>
              <a:latin typeface="Montserrat SemiBold"/>
              <a:ea typeface="Montserrat SemiBold"/>
              <a:cs typeface="Montserrat SemiBold"/>
              <a:sym typeface="Montserrat SemiBold"/>
            </a:endParaRPr>
          </a:p>
        </p:txBody>
      </p:sp>
      <p:grpSp>
        <p:nvGrpSpPr>
          <p:cNvPr id="144" name="Google Shape;144;g2cd60dceb1c_0_0"/>
          <p:cNvGrpSpPr/>
          <p:nvPr/>
        </p:nvGrpSpPr>
        <p:grpSpPr>
          <a:xfrm>
            <a:off x="890013" y="1487900"/>
            <a:ext cx="7363943" cy="3233825"/>
            <a:chOff x="890013" y="1487900"/>
            <a:chExt cx="7363943" cy="3233825"/>
          </a:xfrm>
        </p:grpSpPr>
        <p:sp>
          <p:nvSpPr>
            <p:cNvPr id="145" name="Google Shape;145;g2cd60dceb1c_0_0"/>
            <p:cNvSpPr txBox="1"/>
            <p:nvPr/>
          </p:nvSpPr>
          <p:spPr>
            <a:xfrm>
              <a:off x="890051" y="2101975"/>
              <a:ext cx="3340113"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BUSINESS REQUIREMENTS		</a:t>
              </a:r>
              <a:r>
                <a:rPr lang="en-CA" sz="1300">
                  <a:solidFill>
                    <a:schemeClr val="lt2"/>
                  </a:solidFill>
                  <a:latin typeface="Lato"/>
                  <a:ea typeface="Lato"/>
                  <a:cs typeface="Lato"/>
                  <a:sym typeface="Lato"/>
                </a:rPr>
                <a:t>02</a:t>
              </a:r>
              <a:endParaRPr sz="1300">
                <a:solidFill>
                  <a:schemeClr val="lt2"/>
                </a:solidFill>
                <a:latin typeface="Lato"/>
                <a:ea typeface="Lato"/>
                <a:cs typeface="Lato"/>
                <a:sym typeface="Lato"/>
              </a:endParaRPr>
            </a:p>
          </p:txBody>
        </p:sp>
        <p:sp>
          <p:nvSpPr>
            <p:cNvPr id="146" name="Google Shape;146;g2cd60dceb1c_0_0"/>
            <p:cNvSpPr txBox="1"/>
            <p:nvPr/>
          </p:nvSpPr>
          <p:spPr>
            <a:xfrm>
              <a:off x="890051" y="2616838"/>
              <a:ext cx="3340113"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SYSTEM ARCHITECTURE	</a:t>
              </a:r>
              <a:r>
                <a:rPr lang="en-CA" sz="1300">
                  <a:solidFill>
                    <a:schemeClr val="lt1"/>
                  </a:solidFill>
                  <a:latin typeface="Lato"/>
                  <a:ea typeface="Lato"/>
                  <a:cs typeface="Lato"/>
                  <a:sym typeface="Lato"/>
                </a:rPr>
                <a:t> 	</a:t>
              </a:r>
              <a:r>
                <a:rPr lang="en-CA" sz="1300">
                  <a:solidFill>
                    <a:schemeClr val="lt2"/>
                  </a:solidFill>
                  <a:latin typeface="Lato"/>
                  <a:ea typeface="Lato"/>
                  <a:cs typeface="Lato"/>
                  <a:sym typeface="Lato"/>
                </a:rPr>
                <a:t>03</a:t>
              </a:r>
              <a:endParaRPr sz="1300">
                <a:solidFill>
                  <a:schemeClr val="lt2"/>
                </a:solidFill>
                <a:latin typeface="Lato"/>
                <a:ea typeface="Lato"/>
                <a:cs typeface="Lato"/>
                <a:sym typeface="Lato"/>
              </a:endParaRPr>
            </a:p>
          </p:txBody>
        </p:sp>
        <p:cxnSp>
          <p:nvCxnSpPr>
            <p:cNvPr id="147" name="Google Shape;147;g2cd60dceb1c_0_0"/>
            <p:cNvCxnSpPr/>
            <p:nvPr/>
          </p:nvCxnSpPr>
          <p:spPr>
            <a:xfrm>
              <a:off x="890013" y="2520125"/>
              <a:ext cx="3340200" cy="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g2cd60dceb1c_0_0"/>
            <p:cNvCxnSpPr/>
            <p:nvPr/>
          </p:nvCxnSpPr>
          <p:spPr>
            <a:xfrm>
              <a:off x="890051" y="3100950"/>
              <a:ext cx="3340113" cy="0"/>
            </a:xfrm>
            <a:prstGeom prst="straightConnector1">
              <a:avLst/>
            </a:prstGeom>
            <a:noFill/>
            <a:ln cap="flat" cmpd="sng" w="9525">
              <a:solidFill>
                <a:schemeClr val="dk2"/>
              </a:solidFill>
              <a:prstDash val="solid"/>
              <a:round/>
              <a:headEnd len="med" w="med" type="none"/>
              <a:tailEnd len="med" w="med" type="none"/>
            </a:ln>
          </p:spPr>
        </p:cxnSp>
        <p:grpSp>
          <p:nvGrpSpPr>
            <p:cNvPr id="149" name="Google Shape;149;g2cd60dceb1c_0_0"/>
            <p:cNvGrpSpPr/>
            <p:nvPr/>
          </p:nvGrpSpPr>
          <p:grpSpPr>
            <a:xfrm>
              <a:off x="890051" y="3156533"/>
              <a:ext cx="3340113" cy="1023787"/>
              <a:chOff x="4385475" y="664513"/>
              <a:chExt cx="4534500" cy="1023788"/>
            </a:xfrm>
          </p:grpSpPr>
          <p:sp>
            <p:nvSpPr>
              <p:cNvPr id="150" name="Google Shape;150;g2cd60dceb1c_0_0"/>
              <p:cNvSpPr txBox="1"/>
              <p:nvPr/>
            </p:nvSpPr>
            <p:spPr>
              <a:xfrm>
                <a:off x="4385475" y="664513"/>
                <a:ext cx="453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CONFIGURATION MANAGEMENT	</a:t>
                </a:r>
                <a:r>
                  <a:rPr lang="en-CA" sz="1300">
                    <a:solidFill>
                      <a:schemeClr val="lt2"/>
                    </a:solidFill>
                    <a:latin typeface="Lato"/>
                    <a:ea typeface="Lato"/>
                    <a:cs typeface="Lato"/>
                    <a:sym typeface="Lato"/>
                  </a:rPr>
                  <a:t>04</a:t>
                </a:r>
                <a:endParaRPr sz="1300">
                  <a:solidFill>
                    <a:schemeClr val="lt2"/>
                  </a:solidFill>
                  <a:latin typeface="Lato"/>
                  <a:ea typeface="Lato"/>
                  <a:cs typeface="Lato"/>
                  <a:sym typeface="Lato"/>
                </a:endParaRPr>
              </a:p>
            </p:txBody>
          </p:sp>
          <p:sp>
            <p:nvSpPr>
              <p:cNvPr id="151" name="Google Shape;151;g2cd60dceb1c_0_0"/>
              <p:cNvSpPr txBox="1"/>
              <p:nvPr/>
            </p:nvSpPr>
            <p:spPr>
              <a:xfrm>
                <a:off x="4385475" y="1204188"/>
                <a:ext cx="453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RISK MANAGEMENT			</a:t>
                </a:r>
                <a:r>
                  <a:rPr lang="en-CA" sz="1300">
                    <a:solidFill>
                      <a:schemeClr val="lt2"/>
                    </a:solidFill>
                    <a:latin typeface="Lato"/>
                    <a:ea typeface="Lato"/>
                    <a:cs typeface="Lato"/>
                    <a:sym typeface="Lato"/>
                  </a:rPr>
                  <a:t>05</a:t>
                </a:r>
                <a:endParaRPr sz="1300">
                  <a:solidFill>
                    <a:schemeClr val="lt2"/>
                  </a:solidFill>
                  <a:latin typeface="Lato"/>
                  <a:ea typeface="Lato"/>
                  <a:cs typeface="Lato"/>
                  <a:sym typeface="Lato"/>
                </a:endParaRPr>
              </a:p>
            </p:txBody>
          </p:sp>
          <p:cxnSp>
            <p:nvCxnSpPr>
              <p:cNvPr id="152" name="Google Shape;152;g2cd60dceb1c_0_0"/>
              <p:cNvCxnSpPr/>
              <p:nvPr/>
            </p:nvCxnSpPr>
            <p:spPr>
              <a:xfrm>
                <a:off x="4385475" y="1104975"/>
                <a:ext cx="4534500" cy="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g2cd60dceb1c_0_0"/>
              <p:cNvCxnSpPr/>
              <p:nvPr/>
            </p:nvCxnSpPr>
            <p:spPr>
              <a:xfrm>
                <a:off x="4385475" y="1688300"/>
                <a:ext cx="4534500" cy="0"/>
              </a:xfrm>
              <a:prstGeom prst="straightConnector1">
                <a:avLst/>
              </a:prstGeom>
              <a:noFill/>
              <a:ln cap="flat" cmpd="sng" w="9525">
                <a:solidFill>
                  <a:schemeClr val="dk2"/>
                </a:solidFill>
                <a:prstDash val="solid"/>
                <a:round/>
                <a:headEnd len="med" w="med" type="none"/>
                <a:tailEnd len="med" w="med" type="none"/>
              </a:ln>
            </p:spPr>
          </p:cxnSp>
        </p:grpSp>
        <p:sp>
          <p:nvSpPr>
            <p:cNvPr id="154" name="Google Shape;154;g2cd60dceb1c_0_0"/>
            <p:cNvSpPr txBox="1"/>
            <p:nvPr/>
          </p:nvSpPr>
          <p:spPr>
            <a:xfrm>
              <a:off x="890063" y="4281275"/>
              <a:ext cx="334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SYSTEM DESIGN				</a:t>
              </a:r>
              <a:r>
                <a:rPr lang="en-CA" sz="1300">
                  <a:solidFill>
                    <a:schemeClr val="lt2"/>
                  </a:solidFill>
                  <a:latin typeface="Lato"/>
                  <a:ea typeface="Lato"/>
                  <a:cs typeface="Lato"/>
                  <a:sym typeface="Lato"/>
                </a:rPr>
                <a:t>06</a:t>
              </a:r>
              <a:endParaRPr sz="1300">
                <a:solidFill>
                  <a:schemeClr val="lt2"/>
                </a:solidFill>
                <a:latin typeface="Lato"/>
                <a:ea typeface="Lato"/>
                <a:cs typeface="Lato"/>
                <a:sym typeface="Lato"/>
              </a:endParaRPr>
            </a:p>
          </p:txBody>
        </p:sp>
        <p:cxnSp>
          <p:nvCxnSpPr>
            <p:cNvPr id="155" name="Google Shape;155;g2cd60dceb1c_0_0"/>
            <p:cNvCxnSpPr/>
            <p:nvPr/>
          </p:nvCxnSpPr>
          <p:spPr>
            <a:xfrm>
              <a:off x="890063" y="4721725"/>
              <a:ext cx="3340200" cy="0"/>
            </a:xfrm>
            <a:prstGeom prst="straightConnector1">
              <a:avLst/>
            </a:prstGeom>
            <a:noFill/>
            <a:ln cap="flat" cmpd="sng" w="9525">
              <a:solidFill>
                <a:schemeClr val="dk2"/>
              </a:solidFill>
              <a:prstDash val="solid"/>
              <a:round/>
              <a:headEnd len="med" w="med" type="none"/>
              <a:tailEnd len="med" w="med" type="none"/>
            </a:ln>
          </p:spPr>
        </p:cxnSp>
        <p:grpSp>
          <p:nvGrpSpPr>
            <p:cNvPr id="156" name="Google Shape;156;g2cd60dceb1c_0_0"/>
            <p:cNvGrpSpPr/>
            <p:nvPr/>
          </p:nvGrpSpPr>
          <p:grpSpPr>
            <a:xfrm>
              <a:off x="890418" y="1487900"/>
              <a:ext cx="3340113" cy="583325"/>
              <a:chOff x="4385475" y="1104975"/>
              <a:chExt cx="4534500" cy="583325"/>
            </a:xfrm>
          </p:grpSpPr>
          <p:sp>
            <p:nvSpPr>
              <p:cNvPr id="157" name="Google Shape;157;g2cd60dceb1c_0_0"/>
              <p:cNvSpPr txBox="1"/>
              <p:nvPr/>
            </p:nvSpPr>
            <p:spPr>
              <a:xfrm>
                <a:off x="4385475" y="1204175"/>
                <a:ext cx="453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INTRODUCTION				</a:t>
                </a:r>
                <a:r>
                  <a:rPr lang="en-CA" sz="1300">
                    <a:solidFill>
                      <a:schemeClr val="lt2"/>
                    </a:solidFill>
                    <a:latin typeface="Lato"/>
                    <a:ea typeface="Lato"/>
                    <a:cs typeface="Lato"/>
                    <a:sym typeface="Lato"/>
                  </a:rPr>
                  <a:t>01</a:t>
                </a:r>
                <a:endParaRPr sz="1300">
                  <a:solidFill>
                    <a:schemeClr val="lt2"/>
                  </a:solidFill>
                  <a:latin typeface="Lato"/>
                  <a:ea typeface="Lato"/>
                  <a:cs typeface="Lato"/>
                  <a:sym typeface="Lato"/>
                </a:endParaRPr>
              </a:p>
            </p:txBody>
          </p:sp>
          <p:cxnSp>
            <p:nvCxnSpPr>
              <p:cNvPr id="158" name="Google Shape;158;g2cd60dceb1c_0_0"/>
              <p:cNvCxnSpPr/>
              <p:nvPr/>
            </p:nvCxnSpPr>
            <p:spPr>
              <a:xfrm>
                <a:off x="4385475" y="1104975"/>
                <a:ext cx="4534500" cy="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g2cd60dceb1c_0_0"/>
              <p:cNvCxnSpPr/>
              <p:nvPr/>
            </p:nvCxnSpPr>
            <p:spPr>
              <a:xfrm>
                <a:off x="4385475" y="1688300"/>
                <a:ext cx="4534500" cy="0"/>
              </a:xfrm>
              <a:prstGeom prst="straightConnector1">
                <a:avLst/>
              </a:prstGeom>
              <a:noFill/>
              <a:ln cap="flat" cmpd="sng" w="9525">
                <a:solidFill>
                  <a:schemeClr val="dk2"/>
                </a:solidFill>
                <a:prstDash val="solid"/>
                <a:round/>
                <a:headEnd len="med" w="med" type="none"/>
                <a:tailEnd len="med" w="med" type="none"/>
              </a:ln>
            </p:spPr>
          </p:cxnSp>
        </p:grpSp>
        <p:sp>
          <p:nvSpPr>
            <p:cNvPr id="160" name="Google Shape;160;g2cd60dceb1c_0_0"/>
            <p:cNvSpPr txBox="1"/>
            <p:nvPr/>
          </p:nvSpPr>
          <p:spPr>
            <a:xfrm>
              <a:off x="4913476" y="2101975"/>
              <a:ext cx="3340113"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TESTING			</a:t>
              </a:r>
              <a:r>
                <a:rPr lang="en-CA" sz="1300">
                  <a:solidFill>
                    <a:schemeClr val="lt1"/>
                  </a:solidFill>
                  <a:latin typeface="Lato"/>
                  <a:ea typeface="Lato"/>
                  <a:cs typeface="Lato"/>
                  <a:sym typeface="Lato"/>
                </a:rPr>
                <a:t>		</a:t>
              </a:r>
              <a:r>
                <a:rPr lang="en-CA" sz="1300">
                  <a:solidFill>
                    <a:schemeClr val="lt2"/>
                  </a:solidFill>
                  <a:latin typeface="Lato"/>
                  <a:ea typeface="Lato"/>
                  <a:cs typeface="Lato"/>
                  <a:sym typeface="Lato"/>
                </a:rPr>
                <a:t>08</a:t>
              </a:r>
              <a:endParaRPr sz="1300">
                <a:solidFill>
                  <a:schemeClr val="lt2"/>
                </a:solidFill>
                <a:latin typeface="Lato"/>
                <a:ea typeface="Lato"/>
                <a:cs typeface="Lato"/>
                <a:sym typeface="Lato"/>
              </a:endParaRPr>
            </a:p>
          </p:txBody>
        </p:sp>
        <p:sp>
          <p:nvSpPr>
            <p:cNvPr id="161" name="Google Shape;161;g2cd60dceb1c_0_0"/>
            <p:cNvSpPr txBox="1"/>
            <p:nvPr/>
          </p:nvSpPr>
          <p:spPr>
            <a:xfrm>
              <a:off x="4913476" y="2616838"/>
              <a:ext cx="3340113"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REFACTORING			</a:t>
              </a:r>
              <a:r>
                <a:rPr lang="en-CA" sz="1300">
                  <a:solidFill>
                    <a:schemeClr val="lt1"/>
                  </a:solidFill>
                  <a:latin typeface="Lato"/>
                  <a:ea typeface="Lato"/>
                  <a:cs typeface="Lato"/>
                  <a:sym typeface="Lato"/>
                </a:rPr>
                <a:t>	</a:t>
              </a:r>
              <a:r>
                <a:rPr lang="en-CA" sz="1300">
                  <a:solidFill>
                    <a:schemeClr val="lt2"/>
                  </a:solidFill>
                  <a:latin typeface="Lato"/>
                  <a:ea typeface="Lato"/>
                  <a:cs typeface="Lato"/>
                  <a:sym typeface="Lato"/>
                </a:rPr>
                <a:t>09</a:t>
              </a:r>
              <a:endParaRPr sz="1300">
                <a:solidFill>
                  <a:schemeClr val="lt2"/>
                </a:solidFill>
                <a:latin typeface="Lato"/>
                <a:ea typeface="Lato"/>
                <a:cs typeface="Lato"/>
                <a:sym typeface="Lato"/>
              </a:endParaRPr>
            </a:p>
          </p:txBody>
        </p:sp>
        <p:cxnSp>
          <p:nvCxnSpPr>
            <p:cNvPr id="162" name="Google Shape;162;g2cd60dceb1c_0_0"/>
            <p:cNvCxnSpPr/>
            <p:nvPr/>
          </p:nvCxnSpPr>
          <p:spPr>
            <a:xfrm>
              <a:off x="4913476" y="2536313"/>
              <a:ext cx="3340200" cy="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g2cd60dceb1c_0_0"/>
            <p:cNvCxnSpPr/>
            <p:nvPr/>
          </p:nvCxnSpPr>
          <p:spPr>
            <a:xfrm>
              <a:off x="4913476" y="3100950"/>
              <a:ext cx="3340113" cy="0"/>
            </a:xfrm>
            <a:prstGeom prst="straightConnector1">
              <a:avLst/>
            </a:prstGeom>
            <a:noFill/>
            <a:ln cap="flat" cmpd="sng" w="9525">
              <a:solidFill>
                <a:schemeClr val="dk2"/>
              </a:solidFill>
              <a:prstDash val="solid"/>
              <a:round/>
              <a:headEnd len="med" w="med" type="none"/>
              <a:tailEnd len="med" w="med" type="none"/>
            </a:ln>
          </p:spPr>
        </p:cxnSp>
        <p:grpSp>
          <p:nvGrpSpPr>
            <p:cNvPr id="164" name="Google Shape;164;g2cd60dceb1c_0_0"/>
            <p:cNvGrpSpPr/>
            <p:nvPr/>
          </p:nvGrpSpPr>
          <p:grpSpPr>
            <a:xfrm>
              <a:off x="4913476" y="3156533"/>
              <a:ext cx="3340113" cy="1023787"/>
              <a:chOff x="4385475" y="664513"/>
              <a:chExt cx="4534500" cy="1023788"/>
            </a:xfrm>
          </p:grpSpPr>
          <p:sp>
            <p:nvSpPr>
              <p:cNvPr id="165" name="Google Shape;165;g2cd60dceb1c_0_0"/>
              <p:cNvSpPr txBox="1"/>
              <p:nvPr/>
            </p:nvSpPr>
            <p:spPr>
              <a:xfrm>
                <a:off x="4385475" y="664513"/>
                <a:ext cx="453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LESSON LEARNED</a:t>
                </a:r>
                <a:r>
                  <a:rPr lang="en-CA" sz="1300">
                    <a:solidFill>
                      <a:schemeClr val="lt1"/>
                    </a:solidFill>
                    <a:latin typeface="Lato"/>
                    <a:ea typeface="Lato"/>
                    <a:cs typeface="Lato"/>
                    <a:sym typeface="Lato"/>
                  </a:rPr>
                  <a:t>			</a:t>
                </a:r>
                <a:r>
                  <a:rPr lang="en-CA" sz="1300">
                    <a:solidFill>
                      <a:schemeClr val="lt2"/>
                    </a:solidFill>
                    <a:latin typeface="Lato"/>
                    <a:ea typeface="Lato"/>
                    <a:cs typeface="Lato"/>
                    <a:sym typeface="Lato"/>
                  </a:rPr>
                  <a:t>10</a:t>
                </a:r>
                <a:endParaRPr sz="1300">
                  <a:solidFill>
                    <a:schemeClr val="lt2"/>
                  </a:solidFill>
                  <a:latin typeface="Lato"/>
                  <a:ea typeface="Lato"/>
                  <a:cs typeface="Lato"/>
                  <a:sym typeface="Lato"/>
                </a:endParaRPr>
              </a:p>
            </p:txBody>
          </p:sp>
          <p:sp>
            <p:nvSpPr>
              <p:cNvPr id="166" name="Google Shape;166;g2cd60dceb1c_0_0"/>
              <p:cNvSpPr txBox="1"/>
              <p:nvPr/>
            </p:nvSpPr>
            <p:spPr>
              <a:xfrm>
                <a:off x="4385475" y="1204188"/>
                <a:ext cx="453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PROJECT DEMO		</a:t>
                </a:r>
                <a:r>
                  <a:rPr lang="en-CA" sz="1300">
                    <a:solidFill>
                      <a:schemeClr val="lt1"/>
                    </a:solidFill>
                    <a:latin typeface="Lato"/>
                    <a:ea typeface="Lato"/>
                    <a:cs typeface="Lato"/>
                    <a:sym typeface="Lato"/>
                  </a:rPr>
                  <a:t>		</a:t>
                </a:r>
                <a:r>
                  <a:rPr lang="en-CA" sz="1300">
                    <a:solidFill>
                      <a:schemeClr val="lt2"/>
                    </a:solidFill>
                    <a:latin typeface="Lato"/>
                    <a:ea typeface="Lato"/>
                    <a:cs typeface="Lato"/>
                    <a:sym typeface="Lato"/>
                  </a:rPr>
                  <a:t>11</a:t>
                </a:r>
                <a:endParaRPr sz="1300">
                  <a:solidFill>
                    <a:schemeClr val="lt2"/>
                  </a:solidFill>
                  <a:latin typeface="Lato"/>
                  <a:ea typeface="Lato"/>
                  <a:cs typeface="Lato"/>
                  <a:sym typeface="Lato"/>
                </a:endParaRPr>
              </a:p>
            </p:txBody>
          </p:sp>
          <p:cxnSp>
            <p:nvCxnSpPr>
              <p:cNvPr id="167" name="Google Shape;167;g2cd60dceb1c_0_0"/>
              <p:cNvCxnSpPr/>
              <p:nvPr/>
            </p:nvCxnSpPr>
            <p:spPr>
              <a:xfrm>
                <a:off x="4385475" y="1104975"/>
                <a:ext cx="4534500" cy="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g2cd60dceb1c_0_0"/>
              <p:cNvCxnSpPr/>
              <p:nvPr/>
            </p:nvCxnSpPr>
            <p:spPr>
              <a:xfrm>
                <a:off x="4385475" y="1688300"/>
                <a:ext cx="4534500" cy="0"/>
              </a:xfrm>
              <a:prstGeom prst="straightConnector1">
                <a:avLst/>
              </a:prstGeom>
              <a:noFill/>
              <a:ln cap="flat" cmpd="sng" w="9525">
                <a:solidFill>
                  <a:schemeClr val="dk2"/>
                </a:solidFill>
                <a:prstDash val="solid"/>
                <a:round/>
                <a:headEnd len="med" w="med" type="none"/>
                <a:tailEnd len="med" w="med" type="none"/>
              </a:ln>
            </p:spPr>
          </p:cxnSp>
        </p:grpSp>
        <p:sp>
          <p:nvSpPr>
            <p:cNvPr id="169" name="Google Shape;169;g2cd60dceb1c_0_0"/>
            <p:cNvSpPr txBox="1"/>
            <p:nvPr/>
          </p:nvSpPr>
          <p:spPr>
            <a:xfrm>
              <a:off x="4913488" y="4281275"/>
              <a:ext cx="334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a:t>
              </a:r>
              <a:r>
                <a:rPr lang="en-CA" sz="1300">
                  <a:solidFill>
                    <a:schemeClr val="lt1"/>
                  </a:solidFill>
                  <a:latin typeface="Lato"/>
                  <a:ea typeface="Lato"/>
                  <a:cs typeface="Lato"/>
                  <a:sym typeface="Lato"/>
                </a:rPr>
                <a:t>						</a:t>
              </a:r>
              <a:r>
                <a:rPr lang="en-CA" sz="1300">
                  <a:solidFill>
                    <a:schemeClr val="lt2"/>
                  </a:solidFill>
                  <a:latin typeface="Lato"/>
                  <a:ea typeface="Lato"/>
                  <a:cs typeface="Lato"/>
                  <a:sym typeface="Lato"/>
                </a:rPr>
                <a:t>12</a:t>
              </a:r>
              <a:endParaRPr sz="1300">
                <a:solidFill>
                  <a:schemeClr val="lt2"/>
                </a:solidFill>
                <a:latin typeface="Lato"/>
                <a:ea typeface="Lato"/>
                <a:cs typeface="Lato"/>
                <a:sym typeface="Lato"/>
              </a:endParaRPr>
            </a:p>
          </p:txBody>
        </p:sp>
        <p:cxnSp>
          <p:nvCxnSpPr>
            <p:cNvPr id="170" name="Google Shape;170;g2cd60dceb1c_0_0"/>
            <p:cNvCxnSpPr/>
            <p:nvPr/>
          </p:nvCxnSpPr>
          <p:spPr>
            <a:xfrm>
              <a:off x="4913488" y="4721725"/>
              <a:ext cx="3340200" cy="0"/>
            </a:xfrm>
            <a:prstGeom prst="straightConnector1">
              <a:avLst/>
            </a:prstGeom>
            <a:noFill/>
            <a:ln cap="flat" cmpd="sng" w="9525">
              <a:solidFill>
                <a:schemeClr val="dk2"/>
              </a:solidFill>
              <a:prstDash val="solid"/>
              <a:round/>
              <a:headEnd len="med" w="med" type="none"/>
              <a:tailEnd len="med" w="med" type="none"/>
            </a:ln>
          </p:spPr>
        </p:cxnSp>
        <p:grpSp>
          <p:nvGrpSpPr>
            <p:cNvPr id="171" name="Google Shape;171;g2cd60dceb1c_0_0"/>
            <p:cNvGrpSpPr/>
            <p:nvPr/>
          </p:nvGrpSpPr>
          <p:grpSpPr>
            <a:xfrm>
              <a:off x="4913843" y="1487900"/>
              <a:ext cx="3340113" cy="583325"/>
              <a:chOff x="4385475" y="1104975"/>
              <a:chExt cx="4534500" cy="583325"/>
            </a:xfrm>
          </p:grpSpPr>
          <p:sp>
            <p:nvSpPr>
              <p:cNvPr id="172" name="Google Shape;172;g2cd60dceb1c_0_0"/>
              <p:cNvSpPr txBox="1"/>
              <p:nvPr/>
            </p:nvSpPr>
            <p:spPr>
              <a:xfrm>
                <a:off x="4385475" y="1204175"/>
                <a:ext cx="453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SCRIPTS	</a:t>
                </a:r>
                <a:r>
                  <a:rPr lang="en-CA" sz="1300">
                    <a:solidFill>
                      <a:schemeClr val="lt1"/>
                    </a:solidFill>
                    <a:latin typeface="Lato"/>
                    <a:ea typeface="Lato"/>
                    <a:cs typeface="Lato"/>
                    <a:sym typeface="Lato"/>
                  </a:rPr>
                  <a:t>				</a:t>
                </a:r>
                <a:r>
                  <a:rPr lang="en-CA" sz="1300">
                    <a:solidFill>
                      <a:schemeClr val="lt2"/>
                    </a:solidFill>
                    <a:latin typeface="Lato"/>
                    <a:ea typeface="Lato"/>
                    <a:cs typeface="Lato"/>
                    <a:sym typeface="Lato"/>
                  </a:rPr>
                  <a:t>07</a:t>
                </a:r>
                <a:endParaRPr sz="1300">
                  <a:solidFill>
                    <a:schemeClr val="lt2"/>
                  </a:solidFill>
                  <a:latin typeface="Lato"/>
                  <a:ea typeface="Lato"/>
                  <a:cs typeface="Lato"/>
                  <a:sym typeface="Lato"/>
                </a:endParaRPr>
              </a:p>
            </p:txBody>
          </p:sp>
          <p:cxnSp>
            <p:nvCxnSpPr>
              <p:cNvPr id="173" name="Google Shape;173;g2cd60dceb1c_0_0"/>
              <p:cNvCxnSpPr/>
              <p:nvPr/>
            </p:nvCxnSpPr>
            <p:spPr>
              <a:xfrm>
                <a:off x="4385475" y="1104975"/>
                <a:ext cx="4534500" cy="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g2cd60dceb1c_0_0"/>
              <p:cNvCxnSpPr/>
              <p:nvPr/>
            </p:nvCxnSpPr>
            <p:spPr>
              <a:xfrm>
                <a:off x="4385475" y="1688300"/>
                <a:ext cx="4534500" cy="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cd60dceb1c_0_127"/>
          <p:cNvSpPr txBox="1"/>
          <p:nvPr>
            <p:ph type="title"/>
          </p:nvPr>
        </p:nvSpPr>
        <p:spPr>
          <a:xfrm>
            <a:off x="1870150" y="2558625"/>
            <a:ext cx="5482800" cy="114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spcBef>
                <a:spcPts val="0"/>
              </a:spcBef>
              <a:spcAft>
                <a:spcPts val="0"/>
              </a:spcAft>
              <a:buNone/>
            </a:pPr>
            <a:r>
              <a:rPr b="1" lang="en-CA"/>
              <a:t>SYSTEM DESIGN</a:t>
            </a:r>
            <a:endParaRPr b="1"/>
          </a:p>
        </p:txBody>
      </p:sp>
      <p:cxnSp>
        <p:nvCxnSpPr>
          <p:cNvPr id="454" name="Google Shape;454;g2cd60dceb1c_0_127"/>
          <p:cNvCxnSpPr/>
          <p:nvPr/>
        </p:nvCxnSpPr>
        <p:spPr>
          <a:xfrm>
            <a:off x="1793950" y="2344200"/>
            <a:ext cx="0" cy="2799300"/>
          </a:xfrm>
          <a:prstGeom prst="straightConnector1">
            <a:avLst/>
          </a:prstGeom>
          <a:noFill/>
          <a:ln cap="flat" cmpd="sng" w="9525">
            <a:solidFill>
              <a:schemeClr val="dk2"/>
            </a:solidFill>
            <a:prstDash val="solid"/>
            <a:round/>
            <a:headEnd len="med" w="med" type="none"/>
            <a:tailEnd len="med" w="med" type="none"/>
          </a:ln>
        </p:spPr>
      </p:cxnSp>
      <p:sp>
        <p:nvSpPr>
          <p:cNvPr id="455" name="Google Shape;455;g2cd60dceb1c_0_127"/>
          <p:cNvSpPr txBox="1"/>
          <p:nvPr/>
        </p:nvSpPr>
        <p:spPr>
          <a:xfrm>
            <a:off x="1870150" y="3538275"/>
            <a:ext cx="622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Database Design, User Interface Design</a:t>
            </a:r>
            <a:endParaRPr sz="1300">
              <a:solidFill>
                <a:schemeClr val="lt1"/>
              </a:solidFill>
              <a:latin typeface="Lato"/>
              <a:ea typeface="Lato"/>
              <a:cs typeface="Lato"/>
              <a:sym typeface="Lato"/>
            </a:endParaRPr>
          </a:p>
        </p:txBody>
      </p:sp>
      <p:sp>
        <p:nvSpPr>
          <p:cNvPr id="456" name="Google Shape;456;g2cd60dceb1c_0_127"/>
          <p:cNvSpPr txBox="1"/>
          <p:nvPr/>
        </p:nvSpPr>
        <p:spPr>
          <a:xfrm>
            <a:off x="499400" y="2647950"/>
            <a:ext cx="1335900" cy="126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CA" sz="7000">
                <a:solidFill>
                  <a:schemeClr val="lt2"/>
                </a:solidFill>
                <a:latin typeface="Lato"/>
                <a:ea typeface="Lato"/>
                <a:cs typeface="Lato"/>
                <a:sym typeface="Lato"/>
              </a:rPr>
              <a:t>06</a:t>
            </a:r>
            <a:endParaRPr sz="7000">
              <a:solidFill>
                <a:schemeClr val="lt2"/>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g2c9f7015441_0_112"/>
          <p:cNvPicPr preferRelativeResize="0"/>
          <p:nvPr/>
        </p:nvPicPr>
        <p:blipFill>
          <a:blip r:embed="rId3">
            <a:alphaModFix/>
          </a:blip>
          <a:stretch>
            <a:fillRect/>
          </a:stretch>
        </p:blipFill>
        <p:spPr>
          <a:xfrm>
            <a:off x="3919138" y="670450"/>
            <a:ext cx="4692426" cy="4014024"/>
          </a:xfrm>
          <a:prstGeom prst="rect">
            <a:avLst/>
          </a:prstGeom>
          <a:noFill/>
          <a:ln>
            <a:noFill/>
          </a:ln>
          <a:effectLst>
            <a:outerShdw blurRad="414338" rotWithShape="0" algn="bl" dir="4080000" dist="457200">
              <a:srgbClr val="000000">
                <a:alpha val="23000"/>
              </a:srgbClr>
            </a:outerShdw>
          </a:effectLst>
        </p:spPr>
      </p:pic>
      <p:sp>
        <p:nvSpPr>
          <p:cNvPr id="462" name="Google Shape;462;g2c9f7015441_0_112"/>
          <p:cNvSpPr txBox="1"/>
          <p:nvPr/>
        </p:nvSpPr>
        <p:spPr>
          <a:xfrm>
            <a:off x="0" y="2400400"/>
            <a:ext cx="3919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Database Design</a:t>
            </a:r>
            <a:endParaRPr b="1" sz="2400">
              <a:solidFill>
                <a:schemeClr val="lt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caf4daeb14_0_1"/>
          <p:cNvSpPr txBox="1"/>
          <p:nvPr>
            <p:ph idx="1" type="body"/>
          </p:nvPr>
        </p:nvSpPr>
        <p:spPr>
          <a:xfrm>
            <a:off x="1297500" y="1101775"/>
            <a:ext cx="7038900" cy="383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lt2"/>
                </a:solidFill>
              </a:rPr>
              <a:t>Relationships:</a:t>
            </a:r>
            <a:endParaRPr b="1">
              <a:solidFill>
                <a:schemeClr val="lt2"/>
              </a:solidFill>
            </a:endParaRPr>
          </a:p>
          <a:p>
            <a:pPr indent="0" lvl="0" marL="0" rtl="0" algn="l">
              <a:spcBef>
                <a:spcPts val="0"/>
              </a:spcBef>
              <a:spcAft>
                <a:spcPts val="0"/>
              </a:spcAft>
              <a:buNone/>
            </a:pPr>
            <a:r>
              <a:t/>
            </a:r>
            <a:endParaRPr b="1"/>
          </a:p>
          <a:p>
            <a:pPr indent="-311150" lvl="0" marL="457200" rtl="0" algn="l">
              <a:lnSpc>
                <a:spcPct val="150000"/>
              </a:lnSpc>
              <a:spcBef>
                <a:spcPts val="0"/>
              </a:spcBef>
              <a:spcAft>
                <a:spcPts val="0"/>
              </a:spcAft>
              <a:buSzPts val="1300"/>
              <a:buChar char="●"/>
            </a:pPr>
            <a:r>
              <a:rPr lang="en-CA"/>
              <a:t>Data retrieved from the API is split up into:</a:t>
            </a:r>
            <a:endParaRPr/>
          </a:p>
          <a:p>
            <a:pPr indent="-298450" lvl="1" marL="914400" rtl="0" algn="l">
              <a:lnSpc>
                <a:spcPct val="150000"/>
              </a:lnSpc>
              <a:spcBef>
                <a:spcPts val="0"/>
              </a:spcBef>
              <a:spcAft>
                <a:spcPts val="0"/>
              </a:spcAft>
              <a:buSzPts val="1100"/>
              <a:buChar char="○"/>
            </a:pPr>
            <a:r>
              <a:rPr lang="en-CA"/>
              <a:t>Company/Stock data</a:t>
            </a:r>
            <a:r>
              <a:rPr lang="en-CA"/>
              <a:t> (realtime and historical)</a:t>
            </a:r>
            <a:endParaRPr/>
          </a:p>
          <a:p>
            <a:pPr indent="-298450" lvl="1" marL="914400" rtl="0" algn="l">
              <a:lnSpc>
                <a:spcPct val="150000"/>
              </a:lnSpc>
              <a:spcBef>
                <a:spcPts val="0"/>
              </a:spcBef>
              <a:spcAft>
                <a:spcPts val="0"/>
              </a:spcAft>
              <a:buSzPts val="1100"/>
              <a:buChar char="○"/>
            </a:pPr>
            <a:r>
              <a:rPr lang="en-CA"/>
              <a:t>Commodity data </a:t>
            </a:r>
            <a:r>
              <a:rPr lang="en-CA"/>
              <a:t>(realtime and historical)</a:t>
            </a:r>
            <a:endParaRPr/>
          </a:p>
          <a:p>
            <a:pPr indent="-298450" lvl="1" marL="914400" rtl="0" algn="l">
              <a:lnSpc>
                <a:spcPct val="150000"/>
              </a:lnSpc>
              <a:spcBef>
                <a:spcPts val="0"/>
              </a:spcBef>
              <a:spcAft>
                <a:spcPts val="0"/>
              </a:spcAft>
              <a:buSzPts val="1100"/>
              <a:buChar char="○"/>
            </a:pPr>
            <a:r>
              <a:rPr lang="en-CA"/>
              <a:t>Index composite data (realtime and </a:t>
            </a:r>
            <a:r>
              <a:rPr lang="en-CA"/>
              <a:t>historical)</a:t>
            </a:r>
            <a:endParaRPr/>
          </a:p>
          <a:p>
            <a:pPr indent="-298450" lvl="1" marL="914400" rtl="0" algn="l">
              <a:lnSpc>
                <a:spcPct val="150000"/>
              </a:lnSpc>
              <a:spcBef>
                <a:spcPts val="0"/>
              </a:spcBef>
              <a:spcAft>
                <a:spcPts val="0"/>
              </a:spcAft>
              <a:buSzPts val="1100"/>
              <a:buChar char="○"/>
            </a:pPr>
            <a:r>
              <a:rPr lang="en-CA"/>
              <a:t>Bond data</a:t>
            </a:r>
            <a:endParaRPr/>
          </a:p>
          <a:p>
            <a:pPr indent="0" lvl="0" marL="914400" rtl="0" algn="l">
              <a:spcBef>
                <a:spcPts val="0"/>
              </a:spcBef>
              <a:spcAft>
                <a:spcPts val="0"/>
              </a:spcAft>
              <a:buNone/>
            </a:pPr>
            <a:r>
              <a:t/>
            </a:r>
            <a:endParaRPr/>
          </a:p>
          <a:p>
            <a:pPr indent="-311150" lvl="0" marL="457200" rtl="0" algn="l">
              <a:spcBef>
                <a:spcPts val="0"/>
              </a:spcBef>
              <a:spcAft>
                <a:spcPts val="0"/>
              </a:spcAft>
              <a:buSzPts val="1300"/>
              <a:buChar char="●"/>
            </a:pPr>
            <a:r>
              <a:rPr lang="en-CA"/>
              <a:t>Each data type has a lookup table and values tables</a:t>
            </a:r>
            <a:endParaRPr b="1"/>
          </a:p>
          <a:p>
            <a:pPr indent="0" lvl="0" marL="0" rtl="0" algn="l">
              <a:spcBef>
                <a:spcPts val="0"/>
              </a:spcBef>
              <a:spcAft>
                <a:spcPts val="0"/>
              </a:spcAft>
              <a:buNone/>
            </a:pPr>
            <a:r>
              <a:t/>
            </a:r>
            <a:endParaRPr b="1">
              <a:solidFill>
                <a:schemeClr val="lt2"/>
              </a:solidFill>
            </a:endParaRPr>
          </a:p>
          <a:p>
            <a:pPr indent="0" lvl="0" marL="0" rtl="0" algn="l">
              <a:spcBef>
                <a:spcPts val="0"/>
              </a:spcBef>
              <a:spcAft>
                <a:spcPts val="0"/>
              </a:spcAft>
              <a:buNone/>
            </a:pPr>
            <a:r>
              <a:rPr b="1" lang="en-CA">
                <a:solidFill>
                  <a:schemeClr val="lt2"/>
                </a:solidFill>
              </a:rPr>
              <a:t>Triggers:</a:t>
            </a:r>
            <a:endParaRPr b="1">
              <a:solidFill>
                <a:schemeClr val="lt2"/>
              </a:solidFill>
            </a:endParaRPr>
          </a:p>
          <a:p>
            <a:pPr indent="0" lvl="0" marL="0" rtl="0" algn="l">
              <a:spcBef>
                <a:spcPts val="0"/>
              </a:spcBef>
              <a:spcAft>
                <a:spcPts val="0"/>
              </a:spcAft>
              <a:buNone/>
            </a:pPr>
            <a:r>
              <a:t/>
            </a:r>
            <a:endParaRPr b="1"/>
          </a:p>
          <a:p>
            <a:pPr indent="-311150" lvl="0" marL="457200" rtl="0" algn="l">
              <a:spcBef>
                <a:spcPts val="0"/>
              </a:spcBef>
              <a:spcAft>
                <a:spcPts val="0"/>
              </a:spcAft>
              <a:buSzPts val="1300"/>
              <a:buChar char="●"/>
            </a:pPr>
            <a:r>
              <a:rPr lang="en-CA"/>
              <a:t>Unique ID generation triggers</a:t>
            </a:r>
            <a:endParaRPr/>
          </a:p>
          <a:p>
            <a:pPr indent="-311150" lvl="0" marL="457200" rtl="0" algn="l">
              <a:spcBef>
                <a:spcPts val="0"/>
              </a:spcBef>
              <a:spcAft>
                <a:spcPts val="0"/>
              </a:spcAft>
              <a:buSzPts val="1300"/>
              <a:buChar char="●"/>
            </a:pPr>
            <a:r>
              <a:rPr lang="en-CA"/>
              <a:t>Symbol change trigger</a:t>
            </a:r>
            <a:endParaRPr/>
          </a:p>
        </p:txBody>
      </p:sp>
      <p:pic>
        <p:nvPicPr>
          <p:cNvPr id="468" name="Google Shape;468;g2caf4daeb14_0_1"/>
          <p:cNvPicPr preferRelativeResize="0"/>
          <p:nvPr/>
        </p:nvPicPr>
        <p:blipFill>
          <a:blip r:embed="rId3">
            <a:alphaModFix/>
          </a:blip>
          <a:stretch>
            <a:fillRect/>
          </a:stretch>
        </p:blipFill>
        <p:spPr>
          <a:xfrm>
            <a:off x="5723950" y="1101775"/>
            <a:ext cx="2936775" cy="3659824"/>
          </a:xfrm>
          <a:prstGeom prst="rect">
            <a:avLst/>
          </a:prstGeom>
          <a:noFill/>
          <a:ln>
            <a:noFill/>
          </a:ln>
        </p:spPr>
      </p:pic>
      <p:sp>
        <p:nvSpPr>
          <p:cNvPr id="469" name="Google Shape;469;g2caf4daeb14_0_1"/>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Database Design Consideration</a:t>
            </a:r>
            <a:endParaRPr b="1" sz="2400">
              <a:solidFill>
                <a:schemeClr val="lt2"/>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c9f7015441_0_54"/>
          <p:cNvSpPr txBox="1"/>
          <p:nvPr/>
        </p:nvSpPr>
        <p:spPr>
          <a:xfrm>
            <a:off x="1748400" y="1298225"/>
            <a:ext cx="24582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500">
                <a:solidFill>
                  <a:schemeClr val="lt2"/>
                </a:solidFill>
                <a:latin typeface="Lato"/>
                <a:ea typeface="Lato"/>
                <a:cs typeface="Lato"/>
                <a:sym typeface="Lato"/>
              </a:rPr>
              <a:t>Front-end:</a:t>
            </a:r>
            <a:endParaRPr b="1" sz="1500">
              <a:solidFill>
                <a:schemeClr val="lt2"/>
              </a:solidFill>
              <a:latin typeface="Lato"/>
              <a:ea typeface="Lato"/>
              <a:cs typeface="Lato"/>
              <a:sym typeface="Lato"/>
            </a:endParaRPr>
          </a:p>
          <a:p>
            <a:pPr indent="0" lvl="0" marL="0" rtl="0" algn="l">
              <a:spcBef>
                <a:spcPts val="0"/>
              </a:spcBef>
              <a:spcAft>
                <a:spcPts val="0"/>
              </a:spcAft>
              <a:buNone/>
            </a:pPr>
            <a:r>
              <a:t/>
            </a:r>
            <a:endParaRPr b="1" sz="800">
              <a:solidFill>
                <a:schemeClr val="lt2"/>
              </a:solidFill>
              <a:latin typeface="Lato"/>
              <a:ea typeface="Lato"/>
              <a:cs typeface="Lato"/>
              <a:sym typeface="Lato"/>
            </a:endParaRPr>
          </a:p>
          <a:p>
            <a:pPr indent="-323850" lvl="0" marL="457200" rtl="0" algn="l">
              <a:lnSpc>
                <a:spcPct val="150000"/>
              </a:lnSpc>
              <a:spcBef>
                <a:spcPts val="0"/>
              </a:spcBef>
              <a:spcAft>
                <a:spcPts val="0"/>
              </a:spcAft>
              <a:buClr>
                <a:schemeClr val="lt1"/>
              </a:buClr>
              <a:buSzPts val="1500"/>
              <a:buFont typeface="Lato"/>
              <a:buChar char="●"/>
            </a:pPr>
            <a:r>
              <a:rPr lang="en-CA" sz="1500">
                <a:solidFill>
                  <a:schemeClr val="lt1"/>
                </a:solidFill>
                <a:latin typeface="Lato"/>
                <a:ea typeface="Lato"/>
                <a:cs typeface="Lato"/>
                <a:sym typeface="Lato"/>
              </a:rPr>
              <a:t>Javascript</a:t>
            </a:r>
            <a:endParaRPr sz="1500">
              <a:solidFill>
                <a:schemeClr val="lt1"/>
              </a:solidFill>
              <a:latin typeface="Lato"/>
              <a:ea typeface="Lato"/>
              <a:cs typeface="Lato"/>
              <a:sym typeface="Lato"/>
            </a:endParaRPr>
          </a:p>
          <a:p>
            <a:pPr indent="-323850" lvl="0" marL="457200" rtl="0" algn="l">
              <a:lnSpc>
                <a:spcPct val="150000"/>
              </a:lnSpc>
              <a:spcBef>
                <a:spcPts val="0"/>
              </a:spcBef>
              <a:spcAft>
                <a:spcPts val="0"/>
              </a:spcAft>
              <a:buClr>
                <a:schemeClr val="lt1"/>
              </a:buClr>
              <a:buSzPts val="1500"/>
              <a:buFont typeface="Lato"/>
              <a:buChar char="●"/>
            </a:pPr>
            <a:r>
              <a:rPr lang="en-CA" sz="1500">
                <a:solidFill>
                  <a:schemeClr val="lt1"/>
                </a:solidFill>
                <a:latin typeface="Lato"/>
                <a:ea typeface="Lato"/>
                <a:cs typeface="Lato"/>
                <a:sym typeface="Lato"/>
              </a:rPr>
              <a:t>Jinja2 Templating</a:t>
            </a:r>
            <a:endParaRPr sz="1500">
              <a:solidFill>
                <a:schemeClr val="lt1"/>
              </a:solidFill>
              <a:latin typeface="Lato"/>
              <a:ea typeface="Lato"/>
              <a:cs typeface="Lato"/>
              <a:sym typeface="Lato"/>
            </a:endParaRPr>
          </a:p>
          <a:p>
            <a:pPr indent="-323850" lvl="0" marL="457200" rtl="0" algn="l">
              <a:lnSpc>
                <a:spcPct val="150000"/>
              </a:lnSpc>
              <a:spcBef>
                <a:spcPts val="0"/>
              </a:spcBef>
              <a:spcAft>
                <a:spcPts val="0"/>
              </a:spcAft>
              <a:buClr>
                <a:schemeClr val="lt1"/>
              </a:buClr>
              <a:buSzPts val="1500"/>
              <a:buFont typeface="Lato"/>
              <a:buChar char="●"/>
            </a:pPr>
            <a:r>
              <a:rPr lang="en-CA" sz="1500">
                <a:solidFill>
                  <a:schemeClr val="lt1"/>
                </a:solidFill>
                <a:latin typeface="Lato"/>
                <a:ea typeface="Lato"/>
                <a:cs typeface="Lato"/>
                <a:sym typeface="Lato"/>
              </a:rPr>
              <a:t>Bootstrap</a:t>
            </a:r>
            <a:endParaRPr b="1" sz="1500">
              <a:solidFill>
                <a:schemeClr val="lt1"/>
              </a:solidFill>
              <a:latin typeface="Lato"/>
              <a:ea typeface="Lato"/>
              <a:cs typeface="Lato"/>
              <a:sym typeface="Lato"/>
            </a:endParaRPr>
          </a:p>
          <a:p>
            <a:pPr indent="0" lvl="0" marL="0" rtl="0" algn="l">
              <a:spcBef>
                <a:spcPts val="0"/>
              </a:spcBef>
              <a:spcAft>
                <a:spcPts val="0"/>
              </a:spcAft>
              <a:buNone/>
            </a:pPr>
            <a:r>
              <a:t/>
            </a:r>
            <a:endParaRPr b="1" sz="1500">
              <a:solidFill>
                <a:schemeClr val="lt2"/>
              </a:solidFill>
              <a:latin typeface="Lato"/>
              <a:ea typeface="Lato"/>
              <a:cs typeface="Lato"/>
              <a:sym typeface="Lato"/>
            </a:endParaRPr>
          </a:p>
          <a:p>
            <a:pPr indent="0" lvl="0" marL="0" rtl="0" algn="l">
              <a:spcBef>
                <a:spcPts val="0"/>
              </a:spcBef>
              <a:spcAft>
                <a:spcPts val="0"/>
              </a:spcAft>
              <a:buNone/>
            </a:pPr>
            <a:r>
              <a:t/>
            </a:r>
            <a:endParaRPr b="1" sz="1500">
              <a:solidFill>
                <a:schemeClr val="lt2"/>
              </a:solidFill>
              <a:latin typeface="Lato"/>
              <a:ea typeface="Lato"/>
              <a:cs typeface="Lato"/>
              <a:sym typeface="Lato"/>
            </a:endParaRPr>
          </a:p>
          <a:p>
            <a:pPr indent="0" lvl="0" marL="0" rtl="0" algn="l">
              <a:spcBef>
                <a:spcPts val="0"/>
              </a:spcBef>
              <a:spcAft>
                <a:spcPts val="0"/>
              </a:spcAft>
              <a:buNone/>
            </a:pPr>
            <a:r>
              <a:rPr b="1" lang="en-CA" sz="1500">
                <a:solidFill>
                  <a:schemeClr val="lt2"/>
                </a:solidFill>
                <a:latin typeface="Lato"/>
                <a:ea typeface="Lato"/>
                <a:cs typeface="Lato"/>
                <a:sym typeface="Lato"/>
              </a:rPr>
              <a:t>Back-end:</a:t>
            </a:r>
            <a:endParaRPr b="1" sz="1500">
              <a:solidFill>
                <a:schemeClr val="lt2"/>
              </a:solidFill>
              <a:latin typeface="Lato"/>
              <a:ea typeface="Lato"/>
              <a:cs typeface="Lato"/>
              <a:sym typeface="Lato"/>
            </a:endParaRPr>
          </a:p>
          <a:p>
            <a:pPr indent="0" lvl="0" marL="0" rtl="0" algn="l">
              <a:spcBef>
                <a:spcPts val="0"/>
              </a:spcBef>
              <a:spcAft>
                <a:spcPts val="0"/>
              </a:spcAft>
              <a:buNone/>
            </a:pPr>
            <a:r>
              <a:t/>
            </a:r>
            <a:endParaRPr b="1" sz="8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CA" sz="1500">
                <a:solidFill>
                  <a:schemeClr val="lt1"/>
                </a:solidFill>
                <a:latin typeface="Lato"/>
                <a:ea typeface="Lato"/>
                <a:cs typeface="Lato"/>
                <a:sym typeface="Lato"/>
              </a:rPr>
              <a:t>Flask</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b="1" sz="1300">
              <a:solidFill>
                <a:schemeClr val="lt1"/>
              </a:solidFill>
              <a:latin typeface="Lato"/>
              <a:ea typeface="Lato"/>
              <a:cs typeface="Lato"/>
              <a:sym typeface="Lato"/>
            </a:endParaRPr>
          </a:p>
        </p:txBody>
      </p:sp>
      <p:pic>
        <p:nvPicPr>
          <p:cNvPr id="475" name="Google Shape;475;g2c9f7015441_0_54"/>
          <p:cNvPicPr preferRelativeResize="0"/>
          <p:nvPr/>
        </p:nvPicPr>
        <p:blipFill>
          <a:blip r:embed="rId3">
            <a:alphaModFix/>
          </a:blip>
          <a:stretch>
            <a:fillRect/>
          </a:stretch>
        </p:blipFill>
        <p:spPr>
          <a:xfrm>
            <a:off x="5532600" y="1348025"/>
            <a:ext cx="1682825" cy="1346250"/>
          </a:xfrm>
          <a:prstGeom prst="rect">
            <a:avLst/>
          </a:prstGeom>
          <a:noFill/>
          <a:ln>
            <a:noFill/>
          </a:ln>
        </p:spPr>
      </p:pic>
      <p:pic>
        <p:nvPicPr>
          <p:cNvPr id="476" name="Google Shape;476;g2c9f7015441_0_54"/>
          <p:cNvPicPr preferRelativeResize="0"/>
          <p:nvPr/>
        </p:nvPicPr>
        <p:blipFill>
          <a:blip r:embed="rId4">
            <a:alphaModFix/>
          </a:blip>
          <a:stretch>
            <a:fillRect/>
          </a:stretch>
        </p:blipFill>
        <p:spPr>
          <a:xfrm>
            <a:off x="5106788" y="3217925"/>
            <a:ext cx="2534450" cy="1672925"/>
          </a:xfrm>
          <a:prstGeom prst="rect">
            <a:avLst/>
          </a:prstGeom>
          <a:noFill/>
          <a:ln>
            <a:noFill/>
          </a:ln>
        </p:spPr>
      </p:pic>
      <p:sp>
        <p:nvSpPr>
          <p:cNvPr id="477" name="Google Shape;477;g2c9f7015441_0_54"/>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User Interface - Technologies</a:t>
            </a:r>
            <a:endParaRPr b="1" sz="2400">
              <a:solidFill>
                <a:schemeClr val="lt2"/>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cd60dceb1c_28_106"/>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User Interface - Deployment</a:t>
            </a:r>
            <a:endParaRPr b="1" sz="2400">
              <a:solidFill>
                <a:schemeClr val="lt2"/>
              </a:solidFill>
              <a:latin typeface="Montserrat"/>
              <a:ea typeface="Montserrat"/>
              <a:cs typeface="Montserrat"/>
              <a:sym typeface="Montserrat"/>
            </a:endParaRPr>
          </a:p>
        </p:txBody>
      </p:sp>
      <p:grpSp>
        <p:nvGrpSpPr>
          <p:cNvPr id="483" name="Google Shape;483;g2cd60dceb1c_28_106"/>
          <p:cNvGrpSpPr/>
          <p:nvPr/>
        </p:nvGrpSpPr>
        <p:grpSpPr>
          <a:xfrm>
            <a:off x="2713801" y="2105103"/>
            <a:ext cx="1352777" cy="1889341"/>
            <a:chOff x="1036621" y="1929193"/>
            <a:chExt cx="1807800" cy="2461040"/>
          </a:xfrm>
        </p:grpSpPr>
        <p:pic>
          <p:nvPicPr>
            <p:cNvPr id="484" name="Google Shape;484;g2cd60dceb1c_28_106"/>
            <p:cNvPicPr preferRelativeResize="0"/>
            <p:nvPr/>
          </p:nvPicPr>
          <p:blipFill>
            <a:blip r:embed="rId3">
              <a:alphaModFix/>
            </a:blip>
            <a:stretch>
              <a:fillRect/>
            </a:stretch>
          </p:blipFill>
          <p:spPr>
            <a:xfrm>
              <a:off x="1232795" y="2456913"/>
              <a:ext cx="1415433" cy="1415448"/>
            </a:xfrm>
            <a:prstGeom prst="rect">
              <a:avLst/>
            </a:prstGeom>
            <a:noFill/>
            <a:ln>
              <a:noFill/>
            </a:ln>
          </p:spPr>
        </p:pic>
        <p:sp>
          <p:nvSpPr>
            <p:cNvPr id="485" name="Google Shape;485;g2cd60dceb1c_28_106"/>
            <p:cNvSpPr txBox="1"/>
            <p:nvPr/>
          </p:nvSpPr>
          <p:spPr>
            <a:xfrm>
              <a:off x="1036621" y="1929193"/>
              <a:ext cx="1807800" cy="5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CA" sz="1500">
                  <a:solidFill>
                    <a:schemeClr val="lt1"/>
                  </a:solidFill>
                  <a:latin typeface="Lato"/>
                  <a:ea typeface="Lato"/>
                  <a:cs typeface="Lato"/>
                  <a:sym typeface="Lato"/>
                </a:rPr>
                <a:t>Web Server</a:t>
              </a:r>
              <a:endParaRPr b="1" sz="15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486" name="Google Shape;486;g2cd60dceb1c_28_106"/>
            <p:cNvSpPr txBox="1"/>
            <p:nvPr/>
          </p:nvSpPr>
          <p:spPr>
            <a:xfrm>
              <a:off x="1194860" y="3989133"/>
              <a:ext cx="1491300" cy="4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CA" sz="1700">
                  <a:solidFill>
                    <a:schemeClr val="lt1"/>
                  </a:solidFill>
                  <a:latin typeface="Lato"/>
                  <a:ea typeface="Lato"/>
                  <a:cs typeface="Lato"/>
                  <a:sym typeface="Lato"/>
                </a:rPr>
                <a:t>NGINX</a:t>
              </a:r>
              <a:endParaRPr b="1" sz="17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grpSp>
      <p:sp>
        <p:nvSpPr>
          <p:cNvPr id="487" name="Google Shape;487;g2cd60dceb1c_28_106"/>
          <p:cNvSpPr txBox="1"/>
          <p:nvPr/>
        </p:nvSpPr>
        <p:spPr>
          <a:xfrm>
            <a:off x="1880772" y="2637811"/>
            <a:ext cx="6555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CA" sz="1000">
                <a:solidFill>
                  <a:schemeClr val="lt1"/>
                </a:solidFill>
                <a:latin typeface="Lato"/>
                <a:ea typeface="Lato"/>
                <a:cs typeface="Lato"/>
                <a:sym typeface="Lato"/>
              </a:rPr>
              <a:t>HTTP</a:t>
            </a:r>
            <a:endParaRPr b="1" sz="1000">
              <a:solidFill>
                <a:schemeClr val="lt1"/>
              </a:solidFill>
              <a:latin typeface="Lato"/>
              <a:ea typeface="Lato"/>
              <a:cs typeface="Lato"/>
              <a:sym typeface="Lato"/>
            </a:endParaRPr>
          </a:p>
        </p:txBody>
      </p:sp>
      <p:sp>
        <p:nvSpPr>
          <p:cNvPr id="488" name="Google Shape;488;g2cd60dceb1c_28_106"/>
          <p:cNvSpPr txBox="1"/>
          <p:nvPr/>
        </p:nvSpPr>
        <p:spPr>
          <a:xfrm>
            <a:off x="527892" y="2125792"/>
            <a:ext cx="11160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CA" sz="1500">
                <a:solidFill>
                  <a:schemeClr val="lt1"/>
                </a:solidFill>
                <a:latin typeface="Lato"/>
                <a:ea typeface="Lato"/>
                <a:cs typeface="Lato"/>
                <a:sym typeface="Lato"/>
              </a:rPr>
              <a:t>Client</a:t>
            </a:r>
            <a:endParaRPr b="1" sz="15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grpSp>
        <p:nvGrpSpPr>
          <p:cNvPr id="489" name="Google Shape;489;g2cd60dceb1c_28_106"/>
          <p:cNvGrpSpPr/>
          <p:nvPr/>
        </p:nvGrpSpPr>
        <p:grpSpPr>
          <a:xfrm>
            <a:off x="4968806" y="2103403"/>
            <a:ext cx="1312066" cy="1892748"/>
            <a:chOff x="5397025" y="1754987"/>
            <a:chExt cx="1445166" cy="2172825"/>
          </a:xfrm>
        </p:grpSpPr>
        <p:pic>
          <p:nvPicPr>
            <p:cNvPr id="490" name="Google Shape;490;g2cd60dceb1c_28_106"/>
            <p:cNvPicPr preferRelativeResize="0"/>
            <p:nvPr/>
          </p:nvPicPr>
          <p:blipFill>
            <a:blip r:embed="rId4">
              <a:alphaModFix/>
            </a:blip>
            <a:stretch>
              <a:fillRect/>
            </a:stretch>
          </p:blipFill>
          <p:spPr>
            <a:xfrm>
              <a:off x="5397025" y="2247275"/>
              <a:ext cx="1445166" cy="1251250"/>
            </a:xfrm>
            <a:prstGeom prst="rect">
              <a:avLst/>
            </a:prstGeom>
            <a:noFill/>
            <a:ln>
              <a:noFill/>
            </a:ln>
          </p:spPr>
        </p:pic>
        <p:sp>
          <p:nvSpPr>
            <p:cNvPr id="491" name="Google Shape;491;g2cd60dceb1c_28_106"/>
            <p:cNvSpPr txBox="1"/>
            <p:nvPr/>
          </p:nvSpPr>
          <p:spPr>
            <a:xfrm>
              <a:off x="5397054" y="1754987"/>
              <a:ext cx="14451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CA" sz="1500">
                  <a:solidFill>
                    <a:schemeClr val="lt1"/>
                  </a:solidFill>
                  <a:latin typeface="Lato"/>
                  <a:ea typeface="Lato"/>
                  <a:cs typeface="Lato"/>
                  <a:sym typeface="Lato"/>
                </a:rPr>
                <a:t>WSGI Server</a:t>
              </a:r>
              <a:endParaRPr b="1" sz="15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492" name="Google Shape;492;g2cd60dceb1c_28_106"/>
            <p:cNvSpPr txBox="1"/>
            <p:nvPr/>
          </p:nvSpPr>
          <p:spPr>
            <a:xfrm>
              <a:off x="5505070" y="3574412"/>
              <a:ext cx="1229100" cy="3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CA" sz="1700">
                  <a:solidFill>
                    <a:schemeClr val="lt1"/>
                  </a:solidFill>
                  <a:latin typeface="Lato"/>
                  <a:ea typeface="Lato"/>
                  <a:cs typeface="Lato"/>
                  <a:sym typeface="Lato"/>
                </a:rPr>
                <a:t>Gunicorn</a:t>
              </a:r>
              <a:endParaRPr b="1" sz="1700">
                <a:solidFill>
                  <a:schemeClr val="lt1"/>
                </a:solidFill>
                <a:latin typeface="Lato"/>
                <a:ea typeface="Lato"/>
                <a:cs typeface="Lato"/>
                <a:sym typeface="Lato"/>
              </a:endParaRPr>
            </a:p>
            <a:p>
              <a:pPr indent="0" lvl="0" marL="0" rtl="0" algn="ctr">
                <a:spcBef>
                  <a:spcPts val="0"/>
                </a:spcBef>
                <a:spcAft>
                  <a:spcPts val="0"/>
                </a:spcAft>
                <a:buNone/>
              </a:pPr>
              <a:r>
                <a:t/>
              </a:r>
              <a:endParaRPr b="1" sz="17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grpSp>
      <p:pic>
        <p:nvPicPr>
          <p:cNvPr id="493" name="Google Shape;493;g2cd60dceb1c_28_106"/>
          <p:cNvPicPr preferRelativeResize="0"/>
          <p:nvPr/>
        </p:nvPicPr>
        <p:blipFill rotWithShape="1">
          <a:blip r:embed="rId5">
            <a:alphaModFix/>
          </a:blip>
          <a:srcRect b="16282" l="0" r="0" t="15449"/>
          <a:stretch/>
        </p:blipFill>
        <p:spPr>
          <a:xfrm>
            <a:off x="468450" y="2551926"/>
            <a:ext cx="1234804" cy="995704"/>
          </a:xfrm>
          <a:prstGeom prst="rect">
            <a:avLst/>
          </a:prstGeom>
          <a:noFill/>
          <a:ln>
            <a:noFill/>
          </a:ln>
        </p:spPr>
      </p:pic>
      <p:cxnSp>
        <p:nvCxnSpPr>
          <p:cNvPr id="494" name="Google Shape;494;g2cd60dceb1c_28_106"/>
          <p:cNvCxnSpPr/>
          <p:nvPr/>
        </p:nvCxnSpPr>
        <p:spPr>
          <a:xfrm>
            <a:off x="1864275" y="3049775"/>
            <a:ext cx="688500" cy="0"/>
          </a:xfrm>
          <a:prstGeom prst="straightConnector1">
            <a:avLst/>
          </a:prstGeom>
          <a:noFill/>
          <a:ln cap="flat" cmpd="sng" w="38100">
            <a:solidFill>
              <a:schemeClr val="dk1"/>
            </a:solidFill>
            <a:prstDash val="solid"/>
            <a:round/>
            <a:headEnd len="med" w="med" type="none"/>
            <a:tailEnd len="med" w="med" type="triangle"/>
          </a:ln>
        </p:spPr>
      </p:cxnSp>
      <p:cxnSp>
        <p:nvCxnSpPr>
          <p:cNvPr id="495" name="Google Shape;495;g2cd60dceb1c_28_106"/>
          <p:cNvCxnSpPr/>
          <p:nvPr/>
        </p:nvCxnSpPr>
        <p:spPr>
          <a:xfrm>
            <a:off x="4173438" y="3049775"/>
            <a:ext cx="688500" cy="0"/>
          </a:xfrm>
          <a:prstGeom prst="straightConnector1">
            <a:avLst/>
          </a:prstGeom>
          <a:noFill/>
          <a:ln cap="flat" cmpd="sng" w="38100">
            <a:solidFill>
              <a:schemeClr val="dk1"/>
            </a:solidFill>
            <a:prstDash val="solid"/>
            <a:round/>
            <a:headEnd len="med" w="med" type="none"/>
            <a:tailEnd len="med" w="med" type="triangle"/>
          </a:ln>
        </p:spPr>
      </p:cxnSp>
      <p:pic>
        <p:nvPicPr>
          <p:cNvPr id="496" name="Google Shape;496;g2cd60dceb1c_28_106"/>
          <p:cNvPicPr preferRelativeResize="0"/>
          <p:nvPr/>
        </p:nvPicPr>
        <p:blipFill>
          <a:blip r:embed="rId6">
            <a:alphaModFix/>
          </a:blip>
          <a:stretch>
            <a:fillRect/>
          </a:stretch>
        </p:blipFill>
        <p:spPr>
          <a:xfrm>
            <a:off x="7332150" y="2432375"/>
            <a:ext cx="1234800" cy="1234800"/>
          </a:xfrm>
          <a:prstGeom prst="rect">
            <a:avLst/>
          </a:prstGeom>
          <a:noFill/>
          <a:ln>
            <a:noFill/>
          </a:ln>
        </p:spPr>
      </p:pic>
      <p:cxnSp>
        <p:nvCxnSpPr>
          <p:cNvPr id="497" name="Google Shape;497;g2cd60dceb1c_28_106"/>
          <p:cNvCxnSpPr/>
          <p:nvPr/>
        </p:nvCxnSpPr>
        <p:spPr>
          <a:xfrm>
            <a:off x="6417763" y="3049775"/>
            <a:ext cx="688500" cy="0"/>
          </a:xfrm>
          <a:prstGeom prst="straightConnector1">
            <a:avLst/>
          </a:prstGeom>
          <a:noFill/>
          <a:ln cap="flat" cmpd="sng" w="38100">
            <a:solidFill>
              <a:schemeClr val="dk1"/>
            </a:solidFill>
            <a:prstDash val="solid"/>
            <a:round/>
            <a:headEnd len="med" w="med" type="none"/>
            <a:tailEnd len="med" w="med" type="triangle"/>
          </a:ln>
        </p:spPr>
      </p:cxnSp>
      <p:sp>
        <p:nvSpPr>
          <p:cNvPr id="498" name="Google Shape;498;g2cd60dceb1c_28_106"/>
          <p:cNvSpPr txBox="1"/>
          <p:nvPr/>
        </p:nvSpPr>
        <p:spPr>
          <a:xfrm>
            <a:off x="7293608" y="2072853"/>
            <a:ext cx="13119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CA" sz="1500">
                <a:solidFill>
                  <a:schemeClr val="lt1"/>
                </a:solidFill>
                <a:latin typeface="Lato"/>
                <a:ea typeface="Lato"/>
                <a:cs typeface="Lato"/>
                <a:sym typeface="Lato"/>
              </a:rPr>
              <a:t>ATS UI</a:t>
            </a:r>
            <a:endParaRPr b="1" sz="15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499" name="Google Shape;499;g2cd60dceb1c_28_106"/>
          <p:cNvSpPr txBox="1"/>
          <p:nvPr/>
        </p:nvSpPr>
        <p:spPr>
          <a:xfrm>
            <a:off x="7391550" y="3688354"/>
            <a:ext cx="11160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CA" sz="1700">
                <a:solidFill>
                  <a:schemeClr val="lt1"/>
                </a:solidFill>
                <a:latin typeface="Lato"/>
                <a:ea typeface="Lato"/>
                <a:cs typeface="Lato"/>
                <a:sym typeface="Lato"/>
              </a:rPr>
              <a:t>Flask</a:t>
            </a:r>
            <a:endParaRPr b="1" sz="1700">
              <a:solidFill>
                <a:schemeClr val="lt1"/>
              </a:solidFill>
              <a:latin typeface="Lato"/>
              <a:ea typeface="Lato"/>
              <a:cs typeface="Lato"/>
              <a:sym typeface="Lato"/>
            </a:endParaRPr>
          </a:p>
          <a:p>
            <a:pPr indent="0" lvl="0" marL="0" rtl="0" algn="ctr">
              <a:spcBef>
                <a:spcPts val="0"/>
              </a:spcBef>
              <a:spcAft>
                <a:spcPts val="0"/>
              </a:spcAft>
              <a:buNone/>
            </a:pPr>
            <a:r>
              <a:t/>
            </a:r>
            <a:endParaRPr b="1" sz="17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c9f7015441_2_0"/>
          <p:cNvSpPr txBox="1"/>
          <p:nvPr/>
        </p:nvSpPr>
        <p:spPr>
          <a:xfrm>
            <a:off x="6758650" y="1047150"/>
            <a:ext cx="2234400" cy="396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200">
                <a:solidFill>
                  <a:srgbClr val="D0D7E4"/>
                </a:solidFill>
              </a:rPr>
              <a:t>📦ATS_Project_2024</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📂ui</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 📂output</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 📂static</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 📂templates</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 📜auth.py</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 📜configuration.py</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 📜data_export.py</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 📜decorators.py</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 📜job_scheduling.py</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 📜models.py</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 📜__init__.py</a:t>
            </a:r>
            <a:endParaRPr sz="1200">
              <a:solidFill>
                <a:srgbClr val="D0D7E4"/>
              </a:solidFill>
            </a:endParaRPr>
          </a:p>
          <a:p>
            <a:pPr indent="0" lvl="0" marL="0" rtl="0" algn="l">
              <a:lnSpc>
                <a:spcPct val="150000"/>
              </a:lnSpc>
              <a:spcBef>
                <a:spcPts val="0"/>
              </a:spcBef>
              <a:spcAft>
                <a:spcPts val="0"/>
              </a:spcAft>
              <a:buNone/>
            </a:pPr>
            <a:r>
              <a:rPr lang="en-CA" sz="1200">
                <a:solidFill>
                  <a:srgbClr val="D0D7E4"/>
                </a:solidFill>
              </a:rPr>
              <a:t>┗ 📜wsgi.py</a:t>
            </a:r>
            <a:endParaRPr sz="1200">
              <a:solidFill>
                <a:srgbClr val="D0D7E4"/>
              </a:solidFill>
            </a:endParaRPr>
          </a:p>
          <a:p>
            <a:pPr indent="0" lvl="0" marL="0" rtl="0" algn="l">
              <a:lnSpc>
                <a:spcPct val="115000"/>
              </a:lnSpc>
              <a:spcBef>
                <a:spcPts val="0"/>
              </a:spcBef>
              <a:spcAft>
                <a:spcPts val="0"/>
              </a:spcAft>
              <a:buNone/>
            </a:pPr>
            <a:r>
              <a:t/>
            </a:r>
            <a:endParaRPr sz="1600">
              <a:solidFill>
                <a:srgbClr val="D0D7E4"/>
              </a:solidFill>
            </a:endParaRPr>
          </a:p>
        </p:txBody>
      </p:sp>
      <p:sp>
        <p:nvSpPr>
          <p:cNvPr id="505" name="Google Shape;505;g2c9f7015441_2_0"/>
          <p:cNvSpPr txBox="1"/>
          <p:nvPr/>
        </p:nvSpPr>
        <p:spPr>
          <a:xfrm>
            <a:off x="1141275" y="1047150"/>
            <a:ext cx="5549400" cy="40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300">
                <a:solidFill>
                  <a:schemeClr val="lt2"/>
                </a:solidFill>
                <a:latin typeface="Lato"/>
                <a:ea typeface="Lato"/>
                <a:cs typeface="Lato"/>
                <a:sym typeface="Lato"/>
              </a:rPr>
              <a:t>Templates</a:t>
            </a:r>
            <a:endParaRPr b="1" sz="1300">
              <a:solidFill>
                <a:schemeClr val="lt2"/>
              </a:solidFill>
              <a:latin typeface="Lato"/>
              <a:ea typeface="Lato"/>
              <a:cs typeface="Lato"/>
              <a:sym typeface="Lato"/>
            </a:endParaRPr>
          </a:p>
          <a:p>
            <a:pPr indent="0" lvl="0" marL="0" rtl="0" algn="l">
              <a:spcBef>
                <a:spcPts val="0"/>
              </a:spcBef>
              <a:spcAft>
                <a:spcPts val="0"/>
              </a:spcAft>
              <a:buNone/>
            </a:pPr>
            <a:r>
              <a:t/>
            </a:r>
            <a:endParaRPr b="1"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Designed to provide modularity to the front-end</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b="1" lang="en-CA" sz="1300">
                <a:solidFill>
                  <a:schemeClr val="lt2"/>
                </a:solidFill>
                <a:latin typeface="Lato"/>
                <a:ea typeface="Lato"/>
                <a:cs typeface="Lato"/>
                <a:sym typeface="Lato"/>
              </a:rPr>
              <a:t>Blueprints</a:t>
            </a:r>
            <a:endParaRPr b="1" sz="1300">
              <a:solidFill>
                <a:schemeClr val="lt2"/>
              </a:solidFill>
              <a:latin typeface="Lato"/>
              <a:ea typeface="Lato"/>
              <a:cs typeface="Lato"/>
              <a:sym typeface="Lato"/>
            </a:endParaRPr>
          </a:p>
          <a:p>
            <a:pPr indent="0" lvl="0" marL="0" rtl="0" algn="l">
              <a:spcBef>
                <a:spcPts val="0"/>
              </a:spcBef>
              <a:spcAft>
                <a:spcPts val="0"/>
              </a:spcAft>
              <a:buNone/>
            </a:pPr>
            <a:r>
              <a:t/>
            </a:r>
            <a:endParaRPr b="1"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Scripts to modularize back-end functionality for the application</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Provide routing to HTML templates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b="1" lang="en-CA" sz="1300">
                <a:solidFill>
                  <a:schemeClr val="lt2"/>
                </a:solidFill>
                <a:latin typeface="Lato"/>
                <a:ea typeface="Lato"/>
                <a:cs typeface="Lato"/>
                <a:sym typeface="Lato"/>
              </a:rPr>
              <a:t>Models</a:t>
            </a:r>
            <a:endParaRPr b="1" sz="1300">
              <a:solidFill>
                <a:schemeClr val="lt2"/>
              </a:solidFill>
              <a:latin typeface="Lato"/>
              <a:ea typeface="Lato"/>
              <a:cs typeface="Lato"/>
              <a:sym typeface="Lato"/>
            </a:endParaRPr>
          </a:p>
          <a:p>
            <a:pPr indent="0" lvl="0" marL="0" rtl="0" algn="l">
              <a:spcBef>
                <a:spcPts val="0"/>
              </a:spcBef>
              <a:spcAft>
                <a:spcPts val="0"/>
              </a:spcAft>
              <a:buNone/>
            </a:pPr>
            <a:r>
              <a:t/>
            </a:r>
            <a:endParaRPr b="1"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Pythonic representation of the ATS database stored in models.py</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Used to be interacted with by Flask</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b="1" lang="en-CA" sz="1300">
                <a:solidFill>
                  <a:schemeClr val="lt2"/>
                </a:solidFill>
                <a:latin typeface="Lato"/>
                <a:ea typeface="Lato"/>
                <a:cs typeface="Lato"/>
                <a:sym typeface="Lato"/>
              </a:rPr>
              <a:t>Initialization and Execution</a:t>
            </a:r>
            <a:endParaRPr b="1" sz="1300">
              <a:solidFill>
                <a:schemeClr val="lt2"/>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App initialization is done in __init__.py</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App is executed via wsgi.py</a:t>
            </a:r>
            <a:endParaRPr sz="1300">
              <a:solidFill>
                <a:schemeClr val="lt1"/>
              </a:solidFill>
              <a:latin typeface="Lato"/>
              <a:ea typeface="Lato"/>
              <a:cs typeface="Lato"/>
              <a:sym typeface="Lato"/>
            </a:endParaRPr>
          </a:p>
        </p:txBody>
      </p:sp>
      <p:sp>
        <p:nvSpPr>
          <p:cNvPr id="506" name="Google Shape;506;g2c9f7015441_2_0"/>
          <p:cNvSpPr txBox="1"/>
          <p:nvPr/>
        </p:nvSpPr>
        <p:spPr>
          <a:xfrm>
            <a:off x="0" y="414175"/>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Design &amp; File Structure</a:t>
            </a:r>
            <a:endParaRPr b="1" sz="2400">
              <a:solidFill>
                <a:schemeClr val="lt2"/>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2cd60dceb1c_1_225"/>
          <p:cNvSpPr txBox="1"/>
          <p:nvPr>
            <p:ph idx="1" type="body"/>
          </p:nvPr>
        </p:nvSpPr>
        <p:spPr>
          <a:xfrm>
            <a:off x="1297500" y="1307850"/>
            <a:ext cx="4249500" cy="345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chemeClr val="lt2"/>
                </a:solidFill>
              </a:rPr>
              <a:t>Change Configuration Page</a:t>
            </a:r>
            <a:endParaRPr b="1">
              <a:solidFill>
                <a:schemeClr val="lt2"/>
              </a:solidFill>
            </a:endParaRPr>
          </a:p>
          <a:p>
            <a:pPr indent="0" lvl="0" marL="0" rtl="0" algn="l">
              <a:spcBef>
                <a:spcPts val="0"/>
              </a:spcBef>
              <a:spcAft>
                <a:spcPts val="0"/>
              </a:spcAft>
              <a:buNone/>
            </a:pPr>
            <a:r>
              <a:t/>
            </a:r>
            <a:endParaRPr b="1" sz="800">
              <a:solidFill>
                <a:schemeClr val="lt2"/>
              </a:solidFill>
            </a:endParaRPr>
          </a:p>
          <a:p>
            <a:pPr indent="-311150" lvl="0" marL="457200" rtl="0" algn="l">
              <a:spcBef>
                <a:spcPts val="0"/>
              </a:spcBef>
              <a:spcAft>
                <a:spcPts val="0"/>
              </a:spcAft>
              <a:buSzPts val="1300"/>
              <a:buChar char="●"/>
            </a:pPr>
            <a:r>
              <a:rPr lang="en-CA"/>
              <a:t>Allows admin users to add or remove</a:t>
            </a:r>
            <a:r>
              <a:rPr b="1" lang="en-CA"/>
              <a:t> </a:t>
            </a:r>
            <a:r>
              <a:rPr lang="en-CA"/>
              <a:t>stocks from the system configuration</a:t>
            </a:r>
            <a:endParaRPr/>
          </a:p>
          <a:p>
            <a:pPr indent="0" lvl="0" marL="0" rtl="0" algn="l">
              <a:spcBef>
                <a:spcPts val="0"/>
              </a:spcBef>
              <a:spcAft>
                <a:spcPts val="0"/>
              </a:spcAft>
              <a:buNone/>
            </a:pPr>
            <a:r>
              <a:t/>
            </a:r>
            <a:endParaRPr b="1">
              <a:solidFill>
                <a:schemeClr val="lt2"/>
              </a:solidFill>
            </a:endParaRPr>
          </a:p>
          <a:p>
            <a:pPr indent="0" lvl="0" marL="0" rtl="0" algn="l">
              <a:spcBef>
                <a:spcPts val="0"/>
              </a:spcBef>
              <a:spcAft>
                <a:spcPts val="0"/>
              </a:spcAft>
              <a:buNone/>
            </a:pPr>
            <a:r>
              <a:rPr b="1" lang="en-CA">
                <a:solidFill>
                  <a:schemeClr val="lt2"/>
                </a:solidFill>
              </a:rPr>
              <a:t>Job Scheduling Page</a:t>
            </a:r>
            <a:endParaRPr b="1">
              <a:solidFill>
                <a:schemeClr val="lt2"/>
              </a:solidFill>
            </a:endParaRPr>
          </a:p>
          <a:p>
            <a:pPr indent="0" lvl="0" marL="0" rtl="0" algn="l">
              <a:spcBef>
                <a:spcPts val="0"/>
              </a:spcBef>
              <a:spcAft>
                <a:spcPts val="0"/>
              </a:spcAft>
              <a:buNone/>
            </a:pPr>
            <a:r>
              <a:t/>
            </a:r>
            <a:endParaRPr b="1" sz="800">
              <a:solidFill>
                <a:schemeClr val="lt2"/>
              </a:solidFill>
            </a:endParaRPr>
          </a:p>
          <a:p>
            <a:pPr indent="-311150" lvl="0" marL="457200" rtl="0" algn="l">
              <a:spcBef>
                <a:spcPts val="0"/>
              </a:spcBef>
              <a:spcAft>
                <a:spcPts val="0"/>
              </a:spcAft>
              <a:buSzPts val="1300"/>
              <a:buChar char="●"/>
            </a:pPr>
            <a:r>
              <a:rPr lang="en-CA"/>
              <a:t>Allows admin users to change what days and times jobs are run on the server</a:t>
            </a:r>
            <a:endParaRPr/>
          </a:p>
          <a:p>
            <a:pPr indent="0" lvl="0" marL="0" rtl="0" algn="l">
              <a:spcBef>
                <a:spcPts val="0"/>
              </a:spcBef>
              <a:spcAft>
                <a:spcPts val="0"/>
              </a:spcAft>
              <a:buNone/>
            </a:pPr>
            <a:r>
              <a:t/>
            </a:r>
            <a:endParaRPr b="1">
              <a:solidFill>
                <a:schemeClr val="lt2"/>
              </a:solidFill>
            </a:endParaRPr>
          </a:p>
          <a:p>
            <a:pPr indent="0" lvl="0" marL="0" rtl="0" algn="l">
              <a:spcBef>
                <a:spcPts val="0"/>
              </a:spcBef>
              <a:spcAft>
                <a:spcPts val="0"/>
              </a:spcAft>
              <a:buNone/>
            </a:pPr>
            <a:r>
              <a:rPr b="1" lang="en-CA">
                <a:solidFill>
                  <a:schemeClr val="lt2"/>
                </a:solidFill>
              </a:rPr>
              <a:t>Export Data Page</a:t>
            </a:r>
            <a:endParaRPr b="1">
              <a:solidFill>
                <a:schemeClr val="lt2"/>
              </a:solidFill>
            </a:endParaRPr>
          </a:p>
          <a:p>
            <a:pPr indent="0" lvl="0" marL="0" rtl="0" algn="l">
              <a:spcBef>
                <a:spcPts val="0"/>
              </a:spcBef>
              <a:spcAft>
                <a:spcPts val="0"/>
              </a:spcAft>
              <a:buNone/>
            </a:pPr>
            <a:r>
              <a:t/>
            </a:r>
            <a:endParaRPr b="1" sz="800">
              <a:solidFill>
                <a:schemeClr val="lt2"/>
              </a:solidFill>
            </a:endParaRPr>
          </a:p>
          <a:p>
            <a:pPr indent="-311150" lvl="0" marL="457200" rtl="0" algn="l">
              <a:spcBef>
                <a:spcPts val="0"/>
              </a:spcBef>
              <a:spcAft>
                <a:spcPts val="0"/>
              </a:spcAft>
              <a:buSzPts val="1300"/>
              <a:buChar char="●"/>
            </a:pPr>
            <a:r>
              <a:rPr lang="en-CA"/>
              <a:t>Allows admin and basic users to filter and download data collected by the system</a:t>
            </a:r>
            <a:endParaRPr/>
          </a:p>
        </p:txBody>
      </p:sp>
      <p:pic>
        <p:nvPicPr>
          <p:cNvPr id="512" name="Google Shape;512;g2cd60dceb1c_1_225"/>
          <p:cNvPicPr preferRelativeResize="0"/>
          <p:nvPr/>
        </p:nvPicPr>
        <p:blipFill>
          <a:blip r:embed="rId3">
            <a:alphaModFix/>
          </a:blip>
          <a:stretch>
            <a:fillRect/>
          </a:stretch>
        </p:blipFill>
        <p:spPr>
          <a:xfrm>
            <a:off x="6301975" y="1129725"/>
            <a:ext cx="2034425" cy="3780725"/>
          </a:xfrm>
          <a:prstGeom prst="rect">
            <a:avLst/>
          </a:prstGeom>
          <a:noFill/>
          <a:ln>
            <a:noFill/>
          </a:ln>
          <a:effectLst>
            <a:outerShdw blurRad="57150" rotWithShape="0" algn="bl" dir="2340000" dist="85725">
              <a:srgbClr val="000000">
                <a:alpha val="25000"/>
              </a:srgbClr>
            </a:outerShdw>
          </a:effectLst>
        </p:spPr>
      </p:pic>
      <p:sp>
        <p:nvSpPr>
          <p:cNvPr id="513" name="Google Shape;513;g2cd60dceb1c_1_225"/>
          <p:cNvSpPr txBox="1"/>
          <p:nvPr/>
        </p:nvSpPr>
        <p:spPr>
          <a:xfrm>
            <a:off x="0" y="414175"/>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UI Implementation</a:t>
            </a:r>
            <a:endParaRPr b="1" sz="2400">
              <a:solidFill>
                <a:schemeClr val="lt2"/>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cd60dceb1c_0_141"/>
          <p:cNvSpPr txBox="1"/>
          <p:nvPr>
            <p:ph type="title"/>
          </p:nvPr>
        </p:nvSpPr>
        <p:spPr>
          <a:xfrm>
            <a:off x="1870150" y="2558625"/>
            <a:ext cx="5482800" cy="114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spcBef>
                <a:spcPts val="0"/>
              </a:spcBef>
              <a:spcAft>
                <a:spcPts val="0"/>
              </a:spcAft>
              <a:buNone/>
            </a:pPr>
            <a:r>
              <a:rPr b="1" lang="en-CA"/>
              <a:t>SCRIPTS</a:t>
            </a:r>
            <a:endParaRPr b="1"/>
          </a:p>
        </p:txBody>
      </p:sp>
      <p:cxnSp>
        <p:nvCxnSpPr>
          <p:cNvPr id="519" name="Google Shape;519;g2cd60dceb1c_0_141"/>
          <p:cNvCxnSpPr/>
          <p:nvPr/>
        </p:nvCxnSpPr>
        <p:spPr>
          <a:xfrm>
            <a:off x="1793950" y="2344200"/>
            <a:ext cx="0" cy="2799300"/>
          </a:xfrm>
          <a:prstGeom prst="straightConnector1">
            <a:avLst/>
          </a:prstGeom>
          <a:noFill/>
          <a:ln cap="flat" cmpd="sng" w="9525">
            <a:solidFill>
              <a:schemeClr val="dk2"/>
            </a:solidFill>
            <a:prstDash val="solid"/>
            <a:round/>
            <a:headEnd len="med" w="med" type="none"/>
            <a:tailEnd len="med" w="med" type="none"/>
          </a:ln>
        </p:spPr>
      </p:cxnSp>
      <p:sp>
        <p:nvSpPr>
          <p:cNvPr id="520" name="Google Shape;520;g2cd60dceb1c_0_141"/>
          <p:cNvSpPr txBox="1"/>
          <p:nvPr/>
        </p:nvSpPr>
        <p:spPr>
          <a:xfrm>
            <a:off x="1870150" y="3538275"/>
            <a:ext cx="622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Data Collection, Data Insertion, Scheduling, Logging</a:t>
            </a:r>
            <a:endParaRPr sz="1300">
              <a:solidFill>
                <a:schemeClr val="lt1"/>
              </a:solidFill>
              <a:latin typeface="Lato"/>
              <a:ea typeface="Lato"/>
              <a:cs typeface="Lato"/>
              <a:sym typeface="Lato"/>
            </a:endParaRPr>
          </a:p>
        </p:txBody>
      </p:sp>
      <p:sp>
        <p:nvSpPr>
          <p:cNvPr id="521" name="Google Shape;521;g2cd60dceb1c_0_141"/>
          <p:cNvSpPr txBox="1"/>
          <p:nvPr/>
        </p:nvSpPr>
        <p:spPr>
          <a:xfrm>
            <a:off x="499400" y="2647950"/>
            <a:ext cx="1335900" cy="126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CA" sz="7000">
                <a:solidFill>
                  <a:schemeClr val="lt2"/>
                </a:solidFill>
                <a:latin typeface="Lato"/>
                <a:ea typeface="Lato"/>
                <a:cs typeface="Lato"/>
                <a:sym typeface="Lato"/>
              </a:rPr>
              <a:t>07</a:t>
            </a:r>
            <a:endParaRPr sz="7000">
              <a:solidFill>
                <a:schemeClr val="lt2"/>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2cb05b76dc5_0_10"/>
          <p:cNvSpPr txBox="1"/>
          <p:nvPr>
            <p:ph idx="1" type="body"/>
          </p:nvPr>
        </p:nvSpPr>
        <p:spPr>
          <a:xfrm>
            <a:off x="647725" y="1920275"/>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sz="1400"/>
              <a:t>Scheduling scripts are run by crontab, this is configurable by the user using the UI.</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CA" sz="1400"/>
              <a:t>The order in which scripts are executed is crucial to system functionality.</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27" name="Google Shape;527;g2cb05b76dc5_0_10"/>
          <p:cNvPicPr preferRelativeResize="0"/>
          <p:nvPr/>
        </p:nvPicPr>
        <p:blipFill>
          <a:blip r:embed="rId3">
            <a:alphaModFix/>
          </a:blip>
          <a:stretch>
            <a:fillRect/>
          </a:stretch>
        </p:blipFill>
        <p:spPr>
          <a:xfrm>
            <a:off x="5350475" y="1475273"/>
            <a:ext cx="2717501" cy="2717500"/>
          </a:xfrm>
          <a:prstGeom prst="rect">
            <a:avLst/>
          </a:prstGeom>
          <a:noFill/>
          <a:ln>
            <a:noFill/>
          </a:ln>
        </p:spPr>
      </p:pic>
      <p:sp>
        <p:nvSpPr>
          <p:cNvPr id="528" name="Google Shape;528;g2cb05b76dc5_0_10"/>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Scheduling Scripts</a:t>
            </a:r>
            <a:endParaRPr b="1" sz="2400">
              <a:solidFill>
                <a:schemeClr val="lt2"/>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1"/>
          <p:cNvSpPr txBox="1"/>
          <p:nvPr>
            <p:ph idx="1" type="body"/>
          </p:nvPr>
        </p:nvSpPr>
        <p:spPr>
          <a:xfrm>
            <a:off x="1103275" y="1029750"/>
            <a:ext cx="2742300" cy="242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CA">
                <a:solidFill>
                  <a:schemeClr val="lt2"/>
                </a:solidFill>
              </a:rPr>
              <a:t>Collection scripts</a:t>
            </a:r>
            <a:endParaRPr b="1">
              <a:solidFill>
                <a:schemeClr val="lt2"/>
              </a:solidFill>
            </a:endParaRPr>
          </a:p>
          <a:p>
            <a:pPr indent="0" lvl="0" marL="0" rtl="0" algn="l">
              <a:spcBef>
                <a:spcPts val="0"/>
              </a:spcBef>
              <a:spcAft>
                <a:spcPts val="0"/>
              </a:spcAft>
              <a:buNone/>
            </a:pPr>
            <a:r>
              <a:t/>
            </a:r>
            <a:endParaRPr b="1"/>
          </a:p>
          <a:p>
            <a:pPr indent="-311150" lvl="0" marL="457200" rtl="0" algn="l">
              <a:lnSpc>
                <a:spcPct val="150000"/>
              </a:lnSpc>
              <a:spcBef>
                <a:spcPts val="0"/>
              </a:spcBef>
              <a:spcAft>
                <a:spcPts val="0"/>
              </a:spcAft>
              <a:buSzPts val="1300"/>
              <a:buChar char="●"/>
            </a:pPr>
            <a:r>
              <a:rPr lang="en-CA"/>
              <a:t>bonds_api_query.py</a:t>
            </a:r>
            <a:endParaRPr/>
          </a:p>
          <a:p>
            <a:pPr indent="-311150" lvl="0" marL="457200" rtl="0" algn="l">
              <a:lnSpc>
                <a:spcPct val="150000"/>
              </a:lnSpc>
              <a:spcBef>
                <a:spcPts val="0"/>
              </a:spcBef>
              <a:spcAft>
                <a:spcPts val="0"/>
              </a:spcAft>
              <a:buSzPts val="1300"/>
              <a:buChar char="●"/>
            </a:pPr>
            <a:r>
              <a:rPr lang="en-CA"/>
              <a:t>company_info_api_query.py</a:t>
            </a:r>
            <a:endParaRPr/>
          </a:p>
          <a:p>
            <a:pPr indent="-311150" lvl="0" marL="457200" rtl="0" algn="l">
              <a:lnSpc>
                <a:spcPct val="150000"/>
              </a:lnSpc>
              <a:spcBef>
                <a:spcPts val="0"/>
              </a:spcBef>
              <a:spcAft>
                <a:spcPts val="0"/>
              </a:spcAft>
              <a:buSzPts val="1300"/>
              <a:buChar char="●"/>
            </a:pPr>
            <a:r>
              <a:rPr lang="en-CA"/>
              <a:t>c</a:t>
            </a:r>
            <a:r>
              <a:rPr lang="en-CA"/>
              <a:t>onstituent_api_query.py</a:t>
            </a:r>
            <a:endParaRPr/>
          </a:p>
          <a:p>
            <a:pPr indent="-311150" lvl="0" marL="457200" rtl="0" algn="l">
              <a:lnSpc>
                <a:spcPct val="150000"/>
              </a:lnSpc>
              <a:spcBef>
                <a:spcPts val="0"/>
              </a:spcBef>
              <a:spcAft>
                <a:spcPts val="0"/>
              </a:spcAft>
              <a:buSzPts val="1300"/>
              <a:buChar char="●"/>
            </a:pPr>
            <a:r>
              <a:rPr lang="en-CA"/>
              <a:t>historical_api_query.py</a:t>
            </a:r>
            <a:endParaRPr/>
          </a:p>
          <a:p>
            <a:pPr indent="-311150" lvl="0" marL="457200" rtl="0" algn="l">
              <a:lnSpc>
                <a:spcPct val="150000"/>
              </a:lnSpc>
              <a:spcBef>
                <a:spcPts val="0"/>
              </a:spcBef>
              <a:spcAft>
                <a:spcPts val="0"/>
              </a:spcAft>
              <a:buSzPts val="1300"/>
              <a:buChar char="●"/>
            </a:pPr>
            <a:r>
              <a:rPr lang="en-CA"/>
              <a:t>realtime_api_query.py</a:t>
            </a:r>
            <a:endParaRPr/>
          </a:p>
          <a:p>
            <a:pPr indent="-311150" lvl="0" marL="457200" rtl="0" algn="l">
              <a:lnSpc>
                <a:spcPct val="150000"/>
              </a:lnSpc>
              <a:spcBef>
                <a:spcPts val="0"/>
              </a:spcBef>
              <a:spcAft>
                <a:spcPts val="0"/>
              </a:spcAft>
              <a:buSzPts val="1300"/>
              <a:buChar char="●"/>
            </a:pPr>
            <a:r>
              <a:rPr lang="en-CA"/>
              <a:t>symbol_change_query.py</a:t>
            </a:r>
            <a:endParaRPr/>
          </a:p>
        </p:txBody>
      </p:sp>
      <p:sp>
        <p:nvSpPr>
          <p:cNvPr id="534" name="Google Shape;534;p11"/>
          <p:cNvSpPr txBox="1"/>
          <p:nvPr/>
        </p:nvSpPr>
        <p:spPr>
          <a:xfrm>
            <a:off x="1024575" y="3607000"/>
            <a:ext cx="3015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The scripts read YAML configuration files to access the parameters for the query</a:t>
            </a:r>
            <a:endParaRPr sz="1300">
              <a:solidFill>
                <a:schemeClr val="lt1"/>
              </a:solidFill>
              <a:latin typeface="Lato"/>
              <a:ea typeface="Lato"/>
              <a:cs typeface="Lato"/>
              <a:sym typeface="Lato"/>
            </a:endParaRPr>
          </a:p>
        </p:txBody>
      </p:sp>
      <p:sp>
        <p:nvSpPr>
          <p:cNvPr id="535" name="Google Shape;535;p11"/>
          <p:cNvSpPr/>
          <p:nvPr/>
        </p:nvSpPr>
        <p:spPr>
          <a:xfrm>
            <a:off x="5719002" y="1382091"/>
            <a:ext cx="1802100" cy="20556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11"/>
          <p:cNvGrpSpPr/>
          <p:nvPr/>
        </p:nvGrpSpPr>
        <p:grpSpPr>
          <a:xfrm>
            <a:off x="4572007" y="1502992"/>
            <a:ext cx="1370300" cy="541907"/>
            <a:chOff x="1680836" y="1315124"/>
            <a:chExt cx="1931633" cy="669600"/>
          </a:xfrm>
        </p:grpSpPr>
        <p:cxnSp>
          <p:nvCxnSpPr>
            <p:cNvPr id="537" name="Google Shape;537;p11"/>
            <p:cNvCxnSpPr/>
            <p:nvPr/>
          </p:nvCxnSpPr>
          <p:spPr>
            <a:xfrm>
              <a:off x="3178969" y="1638300"/>
              <a:ext cx="433500" cy="252300"/>
            </a:xfrm>
            <a:prstGeom prst="straightConnector1">
              <a:avLst/>
            </a:prstGeom>
            <a:noFill/>
            <a:ln cap="flat" cmpd="sng" w="19050">
              <a:solidFill>
                <a:srgbClr val="65F0AC"/>
              </a:solidFill>
              <a:prstDash val="solid"/>
              <a:round/>
              <a:headEnd len="med" w="med" type="oval"/>
              <a:tailEnd len="sm" w="sm" type="none"/>
            </a:ln>
          </p:spPr>
        </p:cxnSp>
        <p:sp>
          <p:nvSpPr>
            <p:cNvPr id="538" name="Google Shape;538;p11"/>
            <p:cNvSpPr txBox="1"/>
            <p:nvPr/>
          </p:nvSpPr>
          <p:spPr>
            <a:xfrm>
              <a:off x="1680836" y="1315124"/>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CA" sz="1100">
                  <a:solidFill>
                    <a:schemeClr val="lt1"/>
                  </a:solidFill>
                  <a:latin typeface="Lato"/>
                  <a:ea typeface="Lato"/>
                  <a:cs typeface="Lato"/>
                  <a:sym typeface="Lato"/>
                </a:rPr>
                <a:t>Step 3:</a:t>
              </a:r>
              <a:br>
                <a:rPr lang="en-CA" sz="1100">
                  <a:solidFill>
                    <a:schemeClr val="lt1"/>
                  </a:solidFill>
                  <a:latin typeface="Lato"/>
                  <a:ea typeface="Lato"/>
                  <a:cs typeface="Lato"/>
                  <a:sym typeface="Lato"/>
                </a:rPr>
              </a:br>
              <a:r>
                <a:rPr lang="en-CA" sz="1100">
                  <a:solidFill>
                    <a:schemeClr val="lt1"/>
                  </a:solidFill>
                  <a:latin typeface="Lato"/>
                  <a:ea typeface="Lato"/>
                  <a:cs typeface="Lato"/>
                  <a:sym typeface="Lato"/>
                </a:rPr>
                <a:t>Write Output File</a:t>
              </a:r>
              <a:endParaRPr b="1" sz="800">
                <a:solidFill>
                  <a:schemeClr val="lt1"/>
                </a:solidFill>
                <a:latin typeface="Roboto"/>
                <a:ea typeface="Roboto"/>
                <a:cs typeface="Roboto"/>
                <a:sym typeface="Roboto"/>
              </a:endParaRPr>
            </a:p>
          </p:txBody>
        </p:sp>
      </p:grpSp>
      <p:grpSp>
        <p:nvGrpSpPr>
          <p:cNvPr id="539" name="Google Shape;539;p11"/>
          <p:cNvGrpSpPr/>
          <p:nvPr/>
        </p:nvGrpSpPr>
        <p:grpSpPr>
          <a:xfrm>
            <a:off x="7293608" y="1307850"/>
            <a:ext cx="1619915" cy="737110"/>
            <a:chOff x="5517319" y="1074000"/>
            <a:chExt cx="2283500" cy="910800"/>
          </a:xfrm>
        </p:grpSpPr>
        <p:cxnSp>
          <p:nvCxnSpPr>
            <p:cNvPr id="540" name="Google Shape;540;p11"/>
            <p:cNvCxnSpPr/>
            <p:nvPr/>
          </p:nvCxnSpPr>
          <p:spPr>
            <a:xfrm flipH="1">
              <a:off x="5517319" y="1638300"/>
              <a:ext cx="433500" cy="252300"/>
            </a:xfrm>
            <a:prstGeom prst="straightConnector1">
              <a:avLst/>
            </a:prstGeom>
            <a:noFill/>
            <a:ln cap="flat" cmpd="sng" w="19050">
              <a:solidFill>
                <a:srgbClr val="085630"/>
              </a:solidFill>
              <a:prstDash val="solid"/>
              <a:round/>
              <a:headEnd len="med" w="med" type="oval"/>
              <a:tailEnd len="sm" w="sm" type="none"/>
            </a:ln>
          </p:spPr>
        </p:cxnSp>
        <p:sp>
          <p:nvSpPr>
            <p:cNvPr id="541" name="Google Shape;541;p11"/>
            <p:cNvSpPr txBox="1"/>
            <p:nvPr/>
          </p:nvSpPr>
          <p:spPr>
            <a:xfrm>
              <a:off x="5962119" y="1074000"/>
              <a:ext cx="1838700" cy="9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CA" sz="1100">
                  <a:solidFill>
                    <a:schemeClr val="lt1"/>
                  </a:solidFill>
                  <a:latin typeface="Lato"/>
                  <a:ea typeface="Lato"/>
                  <a:cs typeface="Lato"/>
                  <a:sym typeface="Lato"/>
                </a:rPr>
                <a:t>Step 1:</a:t>
              </a:r>
              <a:br>
                <a:rPr lang="en-CA" sz="1100">
                  <a:solidFill>
                    <a:schemeClr val="lt1"/>
                  </a:solidFill>
                  <a:latin typeface="Lato"/>
                  <a:ea typeface="Lato"/>
                  <a:cs typeface="Lato"/>
                  <a:sym typeface="Lato"/>
                </a:rPr>
              </a:br>
              <a:r>
                <a:rPr lang="en-CA" sz="1100">
                  <a:solidFill>
                    <a:schemeClr val="lt1"/>
                  </a:solidFill>
                  <a:latin typeface="Lato"/>
                  <a:ea typeface="Lato"/>
                  <a:cs typeface="Lato"/>
                  <a:sym typeface="Lato"/>
                </a:rPr>
                <a:t>Read Config</a:t>
              </a:r>
              <a:endParaRPr sz="1100">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b="1" sz="800">
                <a:latin typeface="Roboto"/>
                <a:ea typeface="Roboto"/>
                <a:cs typeface="Roboto"/>
                <a:sym typeface="Roboto"/>
              </a:endParaRPr>
            </a:p>
          </p:txBody>
        </p:sp>
      </p:grpSp>
      <p:grpSp>
        <p:nvGrpSpPr>
          <p:cNvPr id="542" name="Google Shape;542;p11"/>
          <p:cNvGrpSpPr/>
          <p:nvPr/>
        </p:nvGrpSpPr>
        <p:grpSpPr>
          <a:xfrm>
            <a:off x="6081178" y="3299651"/>
            <a:ext cx="1060695" cy="925674"/>
            <a:chOff x="3808226" y="3535140"/>
            <a:chExt cx="1495200" cy="1143796"/>
          </a:xfrm>
        </p:grpSpPr>
        <p:cxnSp>
          <p:nvCxnSpPr>
            <p:cNvPr id="543" name="Google Shape;543;p11"/>
            <p:cNvCxnSpPr/>
            <p:nvPr/>
          </p:nvCxnSpPr>
          <p:spPr>
            <a:xfrm rot="10800000">
              <a:off x="4556399" y="3535140"/>
              <a:ext cx="0" cy="460500"/>
            </a:xfrm>
            <a:prstGeom prst="straightConnector1">
              <a:avLst/>
            </a:prstGeom>
            <a:noFill/>
            <a:ln cap="flat" cmpd="sng" w="19050">
              <a:solidFill>
                <a:srgbClr val="0E9453"/>
              </a:solidFill>
              <a:prstDash val="solid"/>
              <a:round/>
              <a:headEnd len="med" w="med" type="oval"/>
              <a:tailEnd len="sm" w="sm" type="none"/>
            </a:ln>
          </p:spPr>
        </p:cxnSp>
        <p:sp>
          <p:nvSpPr>
            <p:cNvPr id="544" name="Google Shape;544;p11"/>
            <p:cNvSpPr txBox="1"/>
            <p:nvPr/>
          </p:nvSpPr>
          <p:spPr>
            <a:xfrm>
              <a:off x="3808226" y="4009336"/>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CA" sz="1100">
                  <a:solidFill>
                    <a:schemeClr val="lt1"/>
                  </a:solidFill>
                  <a:latin typeface="Lato"/>
                  <a:ea typeface="Lato"/>
                  <a:cs typeface="Lato"/>
                  <a:sym typeface="Lato"/>
                </a:rPr>
                <a:t>Step 2:</a:t>
              </a:r>
              <a:br>
                <a:rPr lang="en-CA" sz="1100">
                  <a:solidFill>
                    <a:schemeClr val="lt1"/>
                  </a:solidFill>
                  <a:latin typeface="Lato"/>
                  <a:ea typeface="Lato"/>
                  <a:cs typeface="Lato"/>
                  <a:sym typeface="Lato"/>
                </a:rPr>
              </a:br>
              <a:r>
                <a:rPr lang="en-CA" sz="1100">
                  <a:solidFill>
                    <a:schemeClr val="lt1"/>
                  </a:solidFill>
                  <a:latin typeface="Lato"/>
                  <a:ea typeface="Lato"/>
                  <a:cs typeface="Lato"/>
                  <a:sym typeface="Lato"/>
                </a:rPr>
                <a:t>Process API Output</a:t>
              </a:r>
              <a:endParaRPr b="1" sz="800">
                <a:solidFill>
                  <a:schemeClr val="lt1"/>
                </a:solidFill>
                <a:latin typeface="Roboto"/>
                <a:ea typeface="Roboto"/>
                <a:cs typeface="Roboto"/>
                <a:sym typeface="Roboto"/>
              </a:endParaRPr>
            </a:p>
          </p:txBody>
        </p:sp>
      </p:grpSp>
      <p:sp>
        <p:nvSpPr>
          <p:cNvPr id="545" name="Google Shape;545;p11"/>
          <p:cNvSpPr txBox="1"/>
          <p:nvPr/>
        </p:nvSpPr>
        <p:spPr>
          <a:xfrm>
            <a:off x="6107976" y="2102945"/>
            <a:ext cx="1024200" cy="65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CA">
                <a:solidFill>
                  <a:schemeClr val="lt1"/>
                </a:solidFill>
                <a:latin typeface="Lato"/>
                <a:ea typeface="Lato"/>
                <a:cs typeface="Lato"/>
                <a:sym typeface="Lato"/>
              </a:rPr>
              <a:t>Data Collection</a:t>
            </a:r>
            <a:endParaRPr b="1">
              <a:solidFill>
                <a:schemeClr val="lt1"/>
              </a:solidFill>
              <a:latin typeface="Lato"/>
              <a:ea typeface="Lato"/>
              <a:cs typeface="Lato"/>
              <a:sym typeface="Lato"/>
            </a:endParaRPr>
          </a:p>
        </p:txBody>
      </p:sp>
      <p:sp>
        <p:nvSpPr>
          <p:cNvPr id="546" name="Google Shape;546;p11"/>
          <p:cNvSpPr/>
          <p:nvPr/>
        </p:nvSpPr>
        <p:spPr>
          <a:xfrm rot="2002332">
            <a:off x="5628560" y="1349937"/>
            <a:ext cx="1979728" cy="2113914"/>
          </a:xfrm>
          <a:prstGeom prst="blockArc">
            <a:avLst>
              <a:gd fmla="val 14414370" name="adj1"/>
              <a:gd fmla="val 694" name="adj2"/>
              <a:gd fmla="val 9562" name="adj3"/>
            </a:avLst>
          </a:prstGeom>
          <a:solidFill>
            <a:srgbClr val="08563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flipH="1" rot="-2002332">
            <a:off x="5630087" y="1349937"/>
            <a:ext cx="1979728" cy="2113914"/>
          </a:xfrm>
          <a:prstGeom prst="blockArc">
            <a:avLst>
              <a:gd fmla="val 14348563" name="adj1"/>
              <a:gd fmla="val 21472873" name="adj2"/>
              <a:gd fmla="val 9381" name="adj3"/>
            </a:avLst>
          </a:prstGeom>
          <a:solidFill>
            <a:srgbClr val="65F0AC"/>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rot="-7872911">
            <a:off x="6479534" y="1278822"/>
            <a:ext cx="276374" cy="276374"/>
          </a:xfrm>
          <a:prstGeom prst="rtTriangle">
            <a:avLst/>
          </a:prstGeom>
          <a:solidFill>
            <a:srgbClr val="65F0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flipH="1" rot="-8798687">
            <a:off x="5629493" y="1348428"/>
            <a:ext cx="1978982" cy="2113376"/>
          </a:xfrm>
          <a:prstGeom prst="blockArc">
            <a:avLst>
              <a:gd fmla="val 14316164" name="adj1"/>
              <a:gd fmla="val 21502663" name="adj2"/>
              <a:gd fmla="val 9415" name="adj3"/>
            </a:avLst>
          </a:prstGeom>
          <a:solidFill>
            <a:srgbClr val="0E945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rot="-1159785">
            <a:off x="7270139" y="2746355"/>
            <a:ext cx="224770" cy="250488"/>
          </a:xfrm>
          <a:prstGeom prst="rtTriangle">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rot="6246462">
            <a:off x="5715173" y="2760183"/>
            <a:ext cx="291698" cy="260703"/>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Data Collection</a:t>
            </a:r>
            <a:endParaRPr b="1" sz="2400">
              <a:solidFill>
                <a:schemeClr val="lt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cd60dceb1c_0_39"/>
          <p:cNvSpPr txBox="1"/>
          <p:nvPr>
            <p:ph type="title"/>
          </p:nvPr>
        </p:nvSpPr>
        <p:spPr>
          <a:xfrm>
            <a:off x="1835300" y="2647950"/>
            <a:ext cx="4587000" cy="114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spcBef>
                <a:spcPts val="0"/>
              </a:spcBef>
              <a:spcAft>
                <a:spcPts val="0"/>
              </a:spcAft>
              <a:buNone/>
            </a:pPr>
            <a:r>
              <a:rPr b="1" lang="en-CA"/>
              <a:t>INTRODUCTION</a:t>
            </a:r>
            <a:endParaRPr b="1"/>
          </a:p>
        </p:txBody>
      </p:sp>
      <p:sp>
        <p:nvSpPr>
          <p:cNvPr id="180" name="Google Shape;180;g2cd60dceb1c_0_39"/>
          <p:cNvSpPr txBox="1"/>
          <p:nvPr/>
        </p:nvSpPr>
        <p:spPr>
          <a:xfrm>
            <a:off x="499400" y="2647950"/>
            <a:ext cx="1335900" cy="126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CA" sz="7000">
                <a:solidFill>
                  <a:schemeClr val="lt2"/>
                </a:solidFill>
                <a:latin typeface="Lato"/>
                <a:ea typeface="Lato"/>
                <a:cs typeface="Lato"/>
                <a:sym typeface="Lato"/>
              </a:rPr>
              <a:t>01</a:t>
            </a:r>
            <a:endParaRPr sz="7000">
              <a:solidFill>
                <a:schemeClr val="lt2"/>
              </a:solidFill>
              <a:latin typeface="Lato"/>
              <a:ea typeface="Lato"/>
              <a:cs typeface="Lato"/>
              <a:sym typeface="Lato"/>
            </a:endParaRPr>
          </a:p>
        </p:txBody>
      </p:sp>
      <p:cxnSp>
        <p:nvCxnSpPr>
          <p:cNvPr id="181" name="Google Shape;181;g2cd60dceb1c_0_39"/>
          <p:cNvCxnSpPr/>
          <p:nvPr/>
        </p:nvCxnSpPr>
        <p:spPr>
          <a:xfrm>
            <a:off x="1793950" y="2344200"/>
            <a:ext cx="0" cy="2799300"/>
          </a:xfrm>
          <a:prstGeom prst="straightConnector1">
            <a:avLst/>
          </a:prstGeom>
          <a:noFill/>
          <a:ln cap="flat" cmpd="sng" w="9525">
            <a:solidFill>
              <a:schemeClr val="dk2"/>
            </a:solidFill>
            <a:prstDash val="solid"/>
            <a:round/>
            <a:headEnd len="med" w="med" type="none"/>
            <a:tailEnd len="med" w="med" type="none"/>
          </a:ln>
        </p:spPr>
      </p:cxnSp>
      <p:sp>
        <p:nvSpPr>
          <p:cNvPr id="182" name="Google Shape;182;g2cd60dceb1c_0_39"/>
          <p:cNvSpPr txBox="1"/>
          <p:nvPr/>
        </p:nvSpPr>
        <p:spPr>
          <a:xfrm>
            <a:off x="1835300" y="3411750"/>
            <a:ext cx="622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Problem statement, Project Description, Stakeholders, Project Progress</a:t>
            </a:r>
            <a:endParaRPr sz="13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cb05b76dc5_0_1"/>
          <p:cNvSpPr txBox="1"/>
          <p:nvPr>
            <p:ph idx="1" type="body"/>
          </p:nvPr>
        </p:nvSpPr>
        <p:spPr>
          <a:xfrm>
            <a:off x="1008875" y="806650"/>
            <a:ext cx="3413100" cy="28509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SzPts val="1018"/>
              <a:buNone/>
            </a:pPr>
            <a:r>
              <a:rPr b="1" lang="en-CA" sz="1302">
                <a:solidFill>
                  <a:schemeClr val="lt2"/>
                </a:solidFill>
              </a:rPr>
              <a:t>Insertion </a:t>
            </a:r>
            <a:r>
              <a:rPr b="1" lang="en-CA" sz="1302">
                <a:solidFill>
                  <a:schemeClr val="lt2"/>
                </a:solidFill>
              </a:rPr>
              <a:t>scripts</a:t>
            </a:r>
            <a:endParaRPr b="1" sz="1302">
              <a:solidFill>
                <a:schemeClr val="lt2"/>
              </a:solidFill>
            </a:endParaRPr>
          </a:p>
          <a:p>
            <a:pPr indent="0" lvl="0" marL="0" rtl="0" algn="l">
              <a:lnSpc>
                <a:spcPct val="95000"/>
              </a:lnSpc>
              <a:spcBef>
                <a:spcPts val="0"/>
              </a:spcBef>
              <a:spcAft>
                <a:spcPts val="0"/>
              </a:spcAft>
              <a:buSzPts val="1018"/>
              <a:buNone/>
            </a:pPr>
            <a:r>
              <a:t/>
            </a:r>
            <a:endParaRPr b="1" sz="1302"/>
          </a:p>
          <a:p>
            <a:pPr indent="-311308" lvl="0" marL="457200" rtl="0" algn="l">
              <a:lnSpc>
                <a:spcPct val="115000"/>
              </a:lnSpc>
              <a:spcBef>
                <a:spcPts val="0"/>
              </a:spcBef>
              <a:spcAft>
                <a:spcPts val="0"/>
              </a:spcAft>
              <a:buSzPts val="1303"/>
              <a:buChar char="●"/>
            </a:pPr>
            <a:r>
              <a:rPr lang="en-CA" sz="1302"/>
              <a:t>symbol_change_update.py</a:t>
            </a:r>
            <a:endParaRPr sz="1302"/>
          </a:p>
          <a:p>
            <a:pPr indent="-311308" lvl="0" marL="457200" rtl="0" algn="l">
              <a:lnSpc>
                <a:spcPct val="115000"/>
              </a:lnSpc>
              <a:spcBef>
                <a:spcPts val="0"/>
              </a:spcBef>
              <a:spcAft>
                <a:spcPts val="0"/>
              </a:spcAft>
              <a:buSzPts val="1303"/>
              <a:buChar char="●"/>
            </a:pPr>
            <a:r>
              <a:rPr lang="en-CA" sz="1302"/>
              <a:t>bonds_insert.py</a:t>
            </a:r>
            <a:endParaRPr sz="1302"/>
          </a:p>
          <a:p>
            <a:pPr indent="-311308" lvl="0" marL="457200" rtl="0" algn="l">
              <a:lnSpc>
                <a:spcPct val="115000"/>
              </a:lnSpc>
              <a:spcBef>
                <a:spcPts val="0"/>
              </a:spcBef>
              <a:spcAft>
                <a:spcPts val="0"/>
              </a:spcAft>
              <a:buSzPts val="1303"/>
              <a:buChar char="●"/>
            </a:pPr>
            <a:r>
              <a:rPr lang="en-CA" sz="1302"/>
              <a:t>company_statements_insert.py</a:t>
            </a:r>
            <a:endParaRPr sz="1302"/>
          </a:p>
          <a:p>
            <a:pPr indent="-311308" lvl="0" marL="457200" rtl="0" algn="l">
              <a:lnSpc>
                <a:spcPct val="115000"/>
              </a:lnSpc>
              <a:spcBef>
                <a:spcPts val="0"/>
              </a:spcBef>
              <a:spcAft>
                <a:spcPts val="0"/>
              </a:spcAft>
              <a:buSzPts val="1303"/>
              <a:buChar char="●"/>
            </a:pPr>
            <a:r>
              <a:rPr lang="en-CA" sz="1302"/>
              <a:t>historical_commodity_insert.py</a:t>
            </a:r>
            <a:endParaRPr sz="1302"/>
          </a:p>
          <a:p>
            <a:pPr indent="-311308" lvl="0" marL="457200" rtl="0" algn="l">
              <a:lnSpc>
                <a:spcPct val="115000"/>
              </a:lnSpc>
              <a:spcBef>
                <a:spcPts val="0"/>
              </a:spcBef>
              <a:spcAft>
                <a:spcPts val="0"/>
              </a:spcAft>
              <a:buSzPts val="1303"/>
              <a:buChar char="●"/>
            </a:pPr>
            <a:r>
              <a:rPr lang="en-CA" sz="1302"/>
              <a:t>historical_index_insert.py</a:t>
            </a:r>
            <a:endParaRPr sz="1302"/>
          </a:p>
          <a:p>
            <a:pPr indent="-311308" lvl="0" marL="457200" rtl="0" algn="l">
              <a:lnSpc>
                <a:spcPct val="115000"/>
              </a:lnSpc>
              <a:spcBef>
                <a:spcPts val="0"/>
              </a:spcBef>
              <a:spcAft>
                <a:spcPts val="0"/>
              </a:spcAft>
              <a:buSzPts val="1303"/>
              <a:buChar char="●"/>
            </a:pPr>
            <a:r>
              <a:rPr lang="en-CA" sz="1302"/>
              <a:t>historical_stock_insert.py</a:t>
            </a:r>
            <a:endParaRPr sz="1302"/>
          </a:p>
          <a:p>
            <a:pPr indent="-311308" lvl="0" marL="457200" rtl="0" algn="l">
              <a:lnSpc>
                <a:spcPct val="115000"/>
              </a:lnSpc>
              <a:spcBef>
                <a:spcPts val="0"/>
              </a:spcBef>
              <a:spcAft>
                <a:spcPts val="0"/>
              </a:spcAft>
              <a:buSzPts val="1303"/>
              <a:buChar char="●"/>
            </a:pPr>
            <a:r>
              <a:rPr lang="en-CA" sz="1302"/>
              <a:t>realtime_commodity_insert.py</a:t>
            </a:r>
            <a:endParaRPr sz="1302"/>
          </a:p>
          <a:p>
            <a:pPr indent="-311308" lvl="0" marL="457200" rtl="0" algn="l">
              <a:lnSpc>
                <a:spcPct val="115000"/>
              </a:lnSpc>
              <a:spcBef>
                <a:spcPts val="0"/>
              </a:spcBef>
              <a:spcAft>
                <a:spcPts val="0"/>
              </a:spcAft>
              <a:buSzPts val="1303"/>
              <a:buChar char="●"/>
            </a:pPr>
            <a:r>
              <a:rPr lang="en-CA" sz="1302"/>
              <a:t>realtime_index_insert.py</a:t>
            </a:r>
            <a:endParaRPr sz="1302"/>
          </a:p>
          <a:p>
            <a:pPr indent="-311308" lvl="0" marL="457200" rtl="0" algn="l">
              <a:lnSpc>
                <a:spcPct val="115000"/>
              </a:lnSpc>
              <a:spcBef>
                <a:spcPts val="0"/>
              </a:spcBef>
              <a:spcAft>
                <a:spcPts val="0"/>
              </a:spcAft>
              <a:buSzPts val="1303"/>
              <a:buChar char="●"/>
            </a:pPr>
            <a:r>
              <a:rPr lang="en-CA" sz="1302"/>
              <a:t>realtime_stock_insert.py</a:t>
            </a:r>
            <a:endParaRPr sz="1302"/>
          </a:p>
          <a:p>
            <a:pPr indent="-311308" lvl="0" marL="457200" rtl="0" algn="l">
              <a:lnSpc>
                <a:spcPct val="115000"/>
              </a:lnSpc>
              <a:spcBef>
                <a:spcPts val="0"/>
              </a:spcBef>
              <a:spcAft>
                <a:spcPts val="0"/>
              </a:spcAft>
              <a:buSzPts val="1303"/>
              <a:buChar char="●"/>
            </a:pPr>
            <a:r>
              <a:rPr lang="en-CA" sz="1302"/>
              <a:t>log_insert.py</a:t>
            </a:r>
            <a:endParaRPr sz="1302"/>
          </a:p>
        </p:txBody>
      </p:sp>
      <p:sp>
        <p:nvSpPr>
          <p:cNvPr id="558" name="Google Shape;558;g2cb05b76dc5_0_1"/>
          <p:cNvSpPr txBox="1"/>
          <p:nvPr/>
        </p:nvSpPr>
        <p:spPr>
          <a:xfrm>
            <a:off x="861650" y="3657600"/>
            <a:ext cx="2910300" cy="13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300">
                <a:solidFill>
                  <a:schemeClr val="lt1"/>
                </a:solidFill>
                <a:latin typeface="Lato"/>
                <a:ea typeface="Lato"/>
                <a:cs typeface="Lato"/>
                <a:sym typeface="Lato"/>
              </a:rPr>
              <a:t>These scripts are executed immediately after their associated collection script by the scheduling scripts</a:t>
            </a:r>
            <a:endParaRPr sz="1300">
              <a:solidFill>
                <a:schemeClr val="lt1"/>
              </a:solidFill>
              <a:latin typeface="Lato"/>
              <a:ea typeface="Lato"/>
              <a:cs typeface="Lato"/>
              <a:sym typeface="Lato"/>
            </a:endParaRPr>
          </a:p>
        </p:txBody>
      </p:sp>
      <p:sp>
        <p:nvSpPr>
          <p:cNvPr id="559" name="Google Shape;559;g2cb05b76dc5_0_1"/>
          <p:cNvSpPr/>
          <p:nvPr/>
        </p:nvSpPr>
        <p:spPr>
          <a:xfrm>
            <a:off x="5719002" y="1382091"/>
            <a:ext cx="1802100" cy="20556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g2cb05b76dc5_0_1"/>
          <p:cNvGrpSpPr/>
          <p:nvPr/>
        </p:nvGrpSpPr>
        <p:grpSpPr>
          <a:xfrm>
            <a:off x="4572007" y="1502992"/>
            <a:ext cx="1370300" cy="541907"/>
            <a:chOff x="1680836" y="1315124"/>
            <a:chExt cx="1931633" cy="669600"/>
          </a:xfrm>
        </p:grpSpPr>
        <p:cxnSp>
          <p:nvCxnSpPr>
            <p:cNvPr id="561" name="Google Shape;561;g2cb05b76dc5_0_1"/>
            <p:cNvCxnSpPr/>
            <p:nvPr/>
          </p:nvCxnSpPr>
          <p:spPr>
            <a:xfrm>
              <a:off x="3178969" y="1638300"/>
              <a:ext cx="433500" cy="252300"/>
            </a:xfrm>
            <a:prstGeom prst="straightConnector1">
              <a:avLst/>
            </a:prstGeom>
            <a:noFill/>
            <a:ln cap="flat" cmpd="sng" w="19050">
              <a:solidFill>
                <a:srgbClr val="65F0AC"/>
              </a:solidFill>
              <a:prstDash val="solid"/>
              <a:round/>
              <a:headEnd len="med" w="med" type="oval"/>
              <a:tailEnd len="sm" w="sm" type="none"/>
            </a:ln>
          </p:spPr>
        </p:cxnSp>
        <p:sp>
          <p:nvSpPr>
            <p:cNvPr id="562" name="Google Shape;562;g2cb05b76dc5_0_1"/>
            <p:cNvSpPr txBox="1"/>
            <p:nvPr/>
          </p:nvSpPr>
          <p:spPr>
            <a:xfrm>
              <a:off x="1680836" y="1315124"/>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CA" sz="1100">
                  <a:solidFill>
                    <a:schemeClr val="lt1"/>
                  </a:solidFill>
                  <a:latin typeface="Lato"/>
                  <a:ea typeface="Lato"/>
                  <a:cs typeface="Lato"/>
                  <a:sym typeface="Lato"/>
                </a:rPr>
                <a:t>Step 3:</a:t>
              </a:r>
              <a:br>
                <a:rPr lang="en-CA" sz="1100">
                  <a:solidFill>
                    <a:schemeClr val="lt1"/>
                  </a:solidFill>
                  <a:latin typeface="Lato"/>
                  <a:ea typeface="Lato"/>
                  <a:cs typeface="Lato"/>
                  <a:sym typeface="Lato"/>
                </a:rPr>
              </a:br>
              <a:r>
                <a:rPr lang="en-CA" sz="1100">
                  <a:solidFill>
                    <a:schemeClr val="lt1"/>
                  </a:solidFill>
                  <a:latin typeface="Lato"/>
                  <a:ea typeface="Lato"/>
                  <a:cs typeface="Lato"/>
                  <a:sym typeface="Lato"/>
                </a:rPr>
                <a:t>Executes insertion</a:t>
              </a:r>
              <a:endParaRPr b="1" sz="800">
                <a:solidFill>
                  <a:schemeClr val="lt1"/>
                </a:solidFill>
                <a:latin typeface="Roboto"/>
                <a:ea typeface="Roboto"/>
                <a:cs typeface="Roboto"/>
                <a:sym typeface="Roboto"/>
              </a:endParaRPr>
            </a:p>
          </p:txBody>
        </p:sp>
      </p:grpSp>
      <p:grpSp>
        <p:nvGrpSpPr>
          <p:cNvPr id="563" name="Google Shape;563;g2cb05b76dc5_0_1"/>
          <p:cNvGrpSpPr/>
          <p:nvPr/>
        </p:nvGrpSpPr>
        <p:grpSpPr>
          <a:xfrm>
            <a:off x="7293608" y="1307850"/>
            <a:ext cx="1619915" cy="737110"/>
            <a:chOff x="5517319" y="1074000"/>
            <a:chExt cx="2283500" cy="910800"/>
          </a:xfrm>
        </p:grpSpPr>
        <p:cxnSp>
          <p:nvCxnSpPr>
            <p:cNvPr id="564" name="Google Shape;564;g2cb05b76dc5_0_1"/>
            <p:cNvCxnSpPr/>
            <p:nvPr/>
          </p:nvCxnSpPr>
          <p:spPr>
            <a:xfrm flipH="1">
              <a:off x="5517319" y="1638300"/>
              <a:ext cx="433500" cy="252300"/>
            </a:xfrm>
            <a:prstGeom prst="straightConnector1">
              <a:avLst/>
            </a:prstGeom>
            <a:noFill/>
            <a:ln cap="flat" cmpd="sng" w="19050">
              <a:solidFill>
                <a:srgbClr val="085630"/>
              </a:solidFill>
              <a:prstDash val="solid"/>
              <a:round/>
              <a:headEnd len="med" w="med" type="oval"/>
              <a:tailEnd len="sm" w="sm" type="none"/>
            </a:ln>
          </p:spPr>
        </p:cxnSp>
        <p:sp>
          <p:nvSpPr>
            <p:cNvPr id="565" name="Google Shape;565;g2cb05b76dc5_0_1"/>
            <p:cNvSpPr txBox="1"/>
            <p:nvPr/>
          </p:nvSpPr>
          <p:spPr>
            <a:xfrm>
              <a:off x="5962119" y="1074000"/>
              <a:ext cx="1838700" cy="9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CA" sz="1100">
                  <a:solidFill>
                    <a:schemeClr val="lt1"/>
                  </a:solidFill>
                  <a:latin typeface="Lato"/>
                  <a:ea typeface="Lato"/>
                  <a:cs typeface="Lato"/>
                  <a:sym typeface="Lato"/>
                </a:rPr>
                <a:t>Step 1:</a:t>
              </a:r>
              <a:br>
                <a:rPr lang="en-CA" sz="1100">
                  <a:solidFill>
                    <a:schemeClr val="lt1"/>
                  </a:solidFill>
                  <a:latin typeface="Lato"/>
                  <a:ea typeface="Lato"/>
                  <a:cs typeface="Lato"/>
                  <a:sym typeface="Lato"/>
                </a:rPr>
              </a:br>
              <a:r>
                <a:rPr lang="en-CA" sz="1100">
                  <a:solidFill>
                    <a:schemeClr val="lt1"/>
                  </a:solidFill>
                  <a:latin typeface="Lato"/>
                  <a:ea typeface="Lato"/>
                  <a:cs typeface="Lato"/>
                  <a:sym typeface="Lato"/>
                </a:rPr>
                <a:t>Read Collection Output</a:t>
              </a:r>
              <a:endParaRPr sz="1100">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b="1" sz="800">
                <a:latin typeface="Roboto"/>
                <a:ea typeface="Roboto"/>
                <a:cs typeface="Roboto"/>
                <a:sym typeface="Roboto"/>
              </a:endParaRPr>
            </a:p>
          </p:txBody>
        </p:sp>
      </p:grpSp>
      <p:grpSp>
        <p:nvGrpSpPr>
          <p:cNvPr id="566" name="Google Shape;566;g2cb05b76dc5_0_1"/>
          <p:cNvGrpSpPr/>
          <p:nvPr/>
        </p:nvGrpSpPr>
        <p:grpSpPr>
          <a:xfrm>
            <a:off x="6081178" y="3299651"/>
            <a:ext cx="1060695" cy="925674"/>
            <a:chOff x="3808226" y="3535140"/>
            <a:chExt cx="1495200" cy="1143796"/>
          </a:xfrm>
        </p:grpSpPr>
        <p:cxnSp>
          <p:nvCxnSpPr>
            <p:cNvPr id="567" name="Google Shape;567;g2cb05b76dc5_0_1"/>
            <p:cNvCxnSpPr/>
            <p:nvPr/>
          </p:nvCxnSpPr>
          <p:spPr>
            <a:xfrm rot="10800000">
              <a:off x="4556399" y="3535140"/>
              <a:ext cx="0" cy="460500"/>
            </a:xfrm>
            <a:prstGeom prst="straightConnector1">
              <a:avLst/>
            </a:prstGeom>
            <a:noFill/>
            <a:ln cap="flat" cmpd="sng" w="19050">
              <a:solidFill>
                <a:srgbClr val="0E9453"/>
              </a:solidFill>
              <a:prstDash val="solid"/>
              <a:round/>
              <a:headEnd len="med" w="med" type="oval"/>
              <a:tailEnd len="sm" w="sm" type="none"/>
            </a:ln>
          </p:spPr>
        </p:cxnSp>
        <p:sp>
          <p:nvSpPr>
            <p:cNvPr id="568" name="Google Shape;568;g2cb05b76dc5_0_1"/>
            <p:cNvSpPr txBox="1"/>
            <p:nvPr/>
          </p:nvSpPr>
          <p:spPr>
            <a:xfrm>
              <a:off x="3808226" y="4009336"/>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CA" sz="1100">
                  <a:solidFill>
                    <a:schemeClr val="lt1"/>
                  </a:solidFill>
                  <a:latin typeface="Lato"/>
                  <a:ea typeface="Lato"/>
                  <a:cs typeface="Lato"/>
                  <a:sym typeface="Lato"/>
                </a:rPr>
                <a:t>Step 2:</a:t>
              </a:r>
              <a:br>
                <a:rPr lang="en-CA" sz="1100">
                  <a:solidFill>
                    <a:schemeClr val="lt1"/>
                  </a:solidFill>
                  <a:latin typeface="Lato"/>
                  <a:ea typeface="Lato"/>
                  <a:cs typeface="Lato"/>
                  <a:sym typeface="Lato"/>
                </a:rPr>
              </a:br>
              <a:r>
                <a:rPr lang="en-CA" sz="1100">
                  <a:solidFill>
                    <a:schemeClr val="lt1"/>
                  </a:solidFill>
                  <a:latin typeface="Lato"/>
                  <a:ea typeface="Lato"/>
                  <a:cs typeface="Lato"/>
                  <a:sym typeface="Lato"/>
                </a:rPr>
                <a:t>Connect to database</a:t>
              </a:r>
              <a:endParaRPr b="1" sz="800">
                <a:solidFill>
                  <a:schemeClr val="lt1"/>
                </a:solidFill>
                <a:latin typeface="Roboto"/>
                <a:ea typeface="Roboto"/>
                <a:cs typeface="Roboto"/>
                <a:sym typeface="Roboto"/>
              </a:endParaRPr>
            </a:p>
          </p:txBody>
        </p:sp>
      </p:grpSp>
      <p:sp>
        <p:nvSpPr>
          <p:cNvPr id="569" name="Google Shape;569;g2cb05b76dc5_0_1"/>
          <p:cNvSpPr txBox="1"/>
          <p:nvPr/>
        </p:nvSpPr>
        <p:spPr>
          <a:xfrm>
            <a:off x="6107976" y="2102945"/>
            <a:ext cx="1024200" cy="65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CA">
                <a:solidFill>
                  <a:schemeClr val="lt1"/>
                </a:solidFill>
                <a:latin typeface="Lato"/>
                <a:ea typeface="Lato"/>
                <a:cs typeface="Lato"/>
                <a:sym typeface="Lato"/>
              </a:rPr>
              <a:t>Data Insertion</a:t>
            </a:r>
            <a:endParaRPr b="1">
              <a:solidFill>
                <a:schemeClr val="lt1"/>
              </a:solidFill>
              <a:latin typeface="Lato"/>
              <a:ea typeface="Lato"/>
              <a:cs typeface="Lato"/>
              <a:sym typeface="Lato"/>
            </a:endParaRPr>
          </a:p>
        </p:txBody>
      </p:sp>
      <p:sp>
        <p:nvSpPr>
          <p:cNvPr id="570" name="Google Shape;570;g2cb05b76dc5_0_1"/>
          <p:cNvSpPr/>
          <p:nvPr/>
        </p:nvSpPr>
        <p:spPr>
          <a:xfrm rot="2002332">
            <a:off x="5628560" y="1349937"/>
            <a:ext cx="1979728" cy="2113914"/>
          </a:xfrm>
          <a:prstGeom prst="blockArc">
            <a:avLst>
              <a:gd fmla="val 14414370" name="adj1"/>
              <a:gd fmla="val 694" name="adj2"/>
              <a:gd fmla="val 9562" name="adj3"/>
            </a:avLst>
          </a:prstGeom>
          <a:solidFill>
            <a:srgbClr val="08563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2cb05b76dc5_0_1"/>
          <p:cNvSpPr/>
          <p:nvPr/>
        </p:nvSpPr>
        <p:spPr>
          <a:xfrm flipH="1" rot="-2002332">
            <a:off x="5630087" y="1349937"/>
            <a:ext cx="1979728" cy="2113914"/>
          </a:xfrm>
          <a:prstGeom prst="blockArc">
            <a:avLst>
              <a:gd fmla="val 14348563" name="adj1"/>
              <a:gd fmla="val 21472873" name="adj2"/>
              <a:gd fmla="val 9381" name="adj3"/>
            </a:avLst>
          </a:prstGeom>
          <a:solidFill>
            <a:srgbClr val="65F0AC"/>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2cb05b76dc5_0_1"/>
          <p:cNvSpPr/>
          <p:nvPr/>
        </p:nvSpPr>
        <p:spPr>
          <a:xfrm rot="-7872911">
            <a:off x="6479534" y="1278822"/>
            <a:ext cx="276374" cy="276374"/>
          </a:xfrm>
          <a:prstGeom prst="rtTriangle">
            <a:avLst/>
          </a:prstGeom>
          <a:solidFill>
            <a:srgbClr val="65F0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2cb05b76dc5_0_1"/>
          <p:cNvSpPr/>
          <p:nvPr/>
        </p:nvSpPr>
        <p:spPr>
          <a:xfrm flipH="1" rot="-8798687">
            <a:off x="5629493" y="1348428"/>
            <a:ext cx="1978982" cy="2113376"/>
          </a:xfrm>
          <a:prstGeom prst="blockArc">
            <a:avLst>
              <a:gd fmla="val 14316164" name="adj1"/>
              <a:gd fmla="val 21502663" name="adj2"/>
              <a:gd fmla="val 9415" name="adj3"/>
            </a:avLst>
          </a:prstGeom>
          <a:solidFill>
            <a:srgbClr val="0E945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2cb05b76dc5_0_1"/>
          <p:cNvSpPr/>
          <p:nvPr/>
        </p:nvSpPr>
        <p:spPr>
          <a:xfrm rot="-1159785">
            <a:off x="7270139" y="2746355"/>
            <a:ext cx="224770" cy="250488"/>
          </a:xfrm>
          <a:prstGeom prst="rtTriangle">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2cb05b76dc5_0_1"/>
          <p:cNvSpPr/>
          <p:nvPr/>
        </p:nvSpPr>
        <p:spPr>
          <a:xfrm rot="6246462">
            <a:off x="5715173" y="2760183"/>
            <a:ext cx="291698" cy="260703"/>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2cb05b76dc5_0_1"/>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Data Insertion</a:t>
            </a:r>
            <a:endParaRPr b="1" sz="2400">
              <a:solidFill>
                <a:schemeClr val="lt2"/>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cd60dceb1c_2_1621"/>
          <p:cNvSpPr txBox="1"/>
          <p:nvPr>
            <p:ph idx="1" type="body"/>
          </p:nvPr>
        </p:nvSpPr>
        <p:spPr>
          <a:xfrm>
            <a:off x="1289275" y="990700"/>
            <a:ext cx="3403200" cy="3587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CA" sz="1535">
                <a:solidFill>
                  <a:schemeClr val="lt2"/>
                </a:solidFill>
              </a:rPr>
              <a:t>Job</a:t>
            </a:r>
            <a:endParaRPr b="1" sz="1535">
              <a:solidFill>
                <a:schemeClr val="lt2"/>
              </a:solidFill>
            </a:endParaRPr>
          </a:p>
          <a:p>
            <a:pPr indent="0" lvl="0" marL="0" rtl="0" algn="l">
              <a:spcBef>
                <a:spcPts val="0"/>
              </a:spcBef>
              <a:spcAft>
                <a:spcPts val="0"/>
              </a:spcAft>
              <a:buNone/>
            </a:pPr>
            <a:r>
              <a:t/>
            </a:r>
            <a:endParaRPr b="1"/>
          </a:p>
          <a:p>
            <a:pPr indent="-298767" lvl="0" marL="457200" rtl="0" algn="l">
              <a:spcBef>
                <a:spcPts val="0"/>
              </a:spcBef>
              <a:spcAft>
                <a:spcPts val="0"/>
              </a:spcAft>
              <a:buSzPct val="100000"/>
              <a:buChar char="●"/>
            </a:pPr>
            <a:r>
              <a:rPr lang="en-CA"/>
              <a:t>Symbol Change</a:t>
            </a:r>
            <a:endParaRPr/>
          </a:p>
          <a:p>
            <a:pPr indent="-287972" lvl="1" marL="914400" rtl="0" algn="l">
              <a:spcBef>
                <a:spcPts val="0"/>
              </a:spcBef>
              <a:spcAft>
                <a:spcPts val="0"/>
              </a:spcAft>
              <a:buSzPct val="100000"/>
              <a:buChar char="○"/>
            </a:pPr>
            <a:r>
              <a:rPr lang="en-CA"/>
              <a:t>&lt; 1 sec</a:t>
            </a:r>
            <a:endParaRPr/>
          </a:p>
          <a:p>
            <a:pPr indent="0" lvl="0" marL="914400" rtl="0" algn="l">
              <a:spcBef>
                <a:spcPts val="0"/>
              </a:spcBef>
              <a:spcAft>
                <a:spcPts val="0"/>
              </a:spcAft>
              <a:buNone/>
            </a:pPr>
            <a:r>
              <a:t/>
            </a:r>
            <a:endParaRPr/>
          </a:p>
          <a:p>
            <a:pPr indent="-298767" lvl="0" marL="457200" rtl="0" algn="l">
              <a:spcBef>
                <a:spcPts val="0"/>
              </a:spcBef>
              <a:spcAft>
                <a:spcPts val="0"/>
              </a:spcAft>
              <a:buSzPct val="100000"/>
              <a:buChar char="●"/>
            </a:pPr>
            <a:r>
              <a:rPr lang="en-CA"/>
              <a:t>Constituent</a:t>
            </a:r>
            <a:endParaRPr/>
          </a:p>
          <a:p>
            <a:pPr indent="-287972" lvl="1" marL="914400" rtl="0" algn="l">
              <a:spcBef>
                <a:spcPts val="0"/>
              </a:spcBef>
              <a:spcAft>
                <a:spcPts val="0"/>
              </a:spcAft>
              <a:buSzPct val="100000"/>
              <a:buChar char="○"/>
            </a:pPr>
            <a:r>
              <a:rPr lang="en-CA"/>
              <a:t>&lt; 1 sec</a:t>
            </a:r>
            <a:endParaRPr/>
          </a:p>
          <a:p>
            <a:pPr indent="0" lvl="0" marL="914400" rtl="0" algn="l">
              <a:spcBef>
                <a:spcPts val="0"/>
              </a:spcBef>
              <a:spcAft>
                <a:spcPts val="0"/>
              </a:spcAft>
              <a:buNone/>
            </a:pPr>
            <a:r>
              <a:t/>
            </a:r>
            <a:endParaRPr/>
          </a:p>
          <a:p>
            <a:pPr indent="-298767" lvl="0" marL="457200" rtl="0" algn="l">
              <a:spcBef>
                <a:spcPts val="0"/>
              </a:spcBef>
              <a:spcAft>
                <a:spcPts val="0"/>
              </a:spcAft>
              <a:buSzPct val="100000"/>
              <a:buChar char="●"/>
            </a:pPr>
            <a:r>
              <a:rPr lang="en-CA"/>
              <a:t>Historical (3 years worth)</a:t>
            </a:r>
            <a:endParaRPr/>
          </a:p>
          <a:p>
            <a:pPr indent="-287972" lvl="1" marL="914400" rtl="0" algn="l">
              <a:spcBef>
                <a:spcPts val="0"/>
              </a:spcBef>
              <a:spcAft>
                <a:spcPts val="0"/>
              </a:spcAft>
              <a:buSzPct val="100000"/>
              <a:buChar char="○"/>
            </a:pPr>
            <a:r>
              <a:rPr lang="en-CA"/>
              <a:t>~17 mins</a:t>
            </a:r>
            <a:endParaRPr/>
          </a:p>
          <a:p>
            <a:pPr indent="0" lvl="0" marL="914400" rtl="0" algn="l">
              <a:spcBef>
                <a:spcPts val="0"/>
              </a:spcBef>
              <a:spcAft>
                <a:spcPts val="0"/>
              </a:spcAft>
              <a:buNone/>
            </a:pPr>
            <a:r>
              <a:t/>
            </a:r>
            <a:endParaRPr/>
          </a:p>
          <a:p>
            <a:pPr indent="-298767" lvl="0" marL="457200" rtl="0" algn="l">
              <a:spcBef>
                <a:spcPts val="0"/>
              </a:spcBef>
              <a:spcAft>
                <a:spcPts val="0"/>
              </a:spcAft>
              <a:buSzPct val="100000"/>
              <a:buChar char="●"/>
            </a:pPr>
            <a:r>
              <a:rPr lang="en-CA"/>
              <a:t>Real time</a:t>
            </a:r>
            <a:endParaRPr/>
          </a:p>
          <a:p>
            <a:pPr indent="-287972" lvl="1" marL="914400" rtl="0" algn="l">
              <a:spcBef>
                <a:spcPts val="0"/>
              </a:spcBef>
              <a:spcAft>
                <a:spcPts val="0"/>
              </a:spcAft>
              <a:buSzPct val="100000"/>
              <a:buChar char="○"/>
            </a:pPr>
            <a:r>
              <a:rPr lang="en-CA"/>
              <a:t>~ 4 mins</a:t>
            </a:r>
            <a:endParaRPr/>
          </a:p>
          <a:p>
            <a:pPr indent="0" lvl="0" marL="914400" rtl="0" algn="l">
              <a:spcBef>
                <a:spcPts val="0"/>
              </a:spcBef>
              <a:spcAft>
                <a:spcPts val="0"/>
              </a:spcAft>
              <a:buNone/>
            </a:pPr>
            <a:r>
              <a:t/>
            </a:r>
            <a:endParaRPr/>
          </a:p>
          <a:p>
            <a:pPr indent="-298767" lvl="0" marL="457200" rtl="0" algn="l">
              <a:spcBef>
                <a:spcPts val="0"/>
              </a:spcBef>
              <a:spcAft>
                <a:spcPts val="0"/>
              </a:spcAft>
              <a:buSzPct val="100000"/>
              <a:buChar char="●"/>
            </a:pPr>
            <a:r>
              <a:rPr lang="en-CA"/>
              <a:t>Company Statements</a:t>
            </a:r>
            <a:endParaRPr/>
          </a:p>
          <a:p>
            <a:pPr indent="-287972" lvl="1" marL="914400" rtl="0" algn="l">
              <a:spcBef>
                <a:spcPts val="0"/>
              </a:spcBef>
              <a:spcAft>
                <a:spcPts val="0"/>
              </a:spcAft>
              <a:buSzPct val="100000"/>
              <a:buChar char="○"/>
            </a:pPr>
            <a:r>
              <a:rPr lang="en-CA"/>
              <a:t>~ 3 mins</a:t>
            </a:r>
            <a:endParaRPr/>
          </a:p>
          <a:p>
            <a:pPr indent="0" lvl="0" marL="914400" rtl="0" algn="l">
              <a:spcBef>
                <a:spcPts val="0"/>
              </a:spcBef>
              <a:spcAft>
                <a:spcPts val="0"/>
              </a:spcAft>
              <a:buNone/>
            </a:pPr>
            <a:r>
              <a:t/>
            </a:r>
            <a:endParaRPr/>
          </a:p>
          <a:p>
            <a:pPr indent="-298767" lvl="0" marL="457200" rtl="0" algn="l">
              <a:spcBef>
                <a:spcPts val="0"/>
              </a:spcBef>
              <a:spcAft>
                <a:spcPts val="0"/>
              </a:spcAft>
              <a:buSzPct val="100000"/>
              <a:buChar char="●"/>
            </a:pPr>
            <a:r>
              <a:rPr lang="en-CA"/>
              <a:t>Bonds</a:t>
            </a:r>
            <a:endParaRPr/>
          </a:p>
          <a:p>
            <a:pPr indent="-287972" lvl="1" marL="914400" rtl="0" algn="l">
              <a:spcBef>
                <a:spcPts val="0"/>
              </a:spcBef>
              <a:spcAft>
                <a:spcPts val="0"/>
              </a:spcAft>
              <a:buSzPct val="100000"/>
              <a:buChar char="○"/>
            </a:pPr>
            <a:r>
              <a:rPr lang="en-CA"/>
              <a:t>~ 5 secs</a:t>
            </a:r>
            <a:endParaRPr/>
          </a:p>
          <a:p>
            <a:pPr indent="0" lvl="0" marL="914400" rtl="0" algn="l">
              <a:spcBef>
                <a:spcPts val="0"/>
              </a:spcBef>
              <a:spcAft>
                <a:spcPts val="0"/>
              </a:spcAft>
              <a:buNone/>
            </a:pPr>
            <a:r>
              <a:t/>
            </a:r>
            <a:endParaRPr/>
          </a:p>
          <a:p>
            <a:pPr indent="-298767" lvl="0" marL="457200" rtl="0" algn="l">
              <a:spcBef>
                <a:spcPts val="0"/>
              </a:spcBef>
              <a:spcAft>
                <a:spcPts val="0"/>
              </a:spcAft>
              <a:buSzPct val="100000"/>
              <a:buChar char="●"/>
            </a:pPr>
            <a:r>
              <a:rPr lang="en-CA"/>
              <a:t>Data Deletion</a:t>
            </a:r>
            <a:endParaRPr/>
          </a:p>
          <a:p>
            <a:pPr indent="-287972" lvl="1" marL="914400" rtl="0" algn="l">
              <a:spcBef>
                <a:spcPts val="0"/>
              </a:spcBef>
              <a:spcAft>
                <a:spcPts val="0"/>
              </a:spcAft>
              <a:buSzPct val="100000"/>
              <a:buChar char="○"/>
            </a:pPr>
            <a:r>
              <a:rPr lang="en-CA"/>
              <a:t>&lt; 1 sec</a:t>
            </a:r>
            <a:endParaRPr/>
          </a:p>
        </p:txBody>
      </p:sp>
      <p:sp>
        <p:nvSpPr>
          <p:cNvPr id="582" name="Google Shape;582;g2cd60dceb1c_2_1621"/>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Performance Estimates</a:t>
            </a:r>
            <a:endParaRPr b="1" sz="2400">
              <a:solidFill>
                <a:schemeClr val="lt2"/>
              </a:solidFill>
              <a:latin typeface="Montserrat"/>
              <a:ea typeface="Montserrat"/>
              <a:cs typeface="Montserrat"/>
              <a:sym typeface="Montserrat"/>
            </a:endParaRPr>
          </a:p>
        </p:txBody>
      </p:sp>
      <p:pic>
        <p:nvPicPr>
          <p:cNvPr id="583" name="Google Shape;583;g2cd60dceb1c_2_1621"/>
          <p:cNvPicPr preferRelativeResize="0"/>
          <p:nvPr/>
        </p:nvPicPr>
        <p:blipFill>
          <a:blip r:embed="rId3">
            <a:alphaModFix/>
          </a:blip>
          <a:stretch>
            <a:fillRect/>
          </a:stretch>
        </p:blipFill>
        <p:spPr>
          <a:xfrm>
            <a:off x="4233150" y="1653075"/>
            <a:ext cx="4138501" cy="27401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caa769bf98_25_1"/>
          <p:cNvSpPr txBox="1"/>
          <p:nvPr>
            <p:ph idx="1" type="body"/>
          </p:nvPr>
        </p:nvSpPr>
        <p:spPr>
          <a:xfrm>
            <a:off x="1195425" y="1064450"/>
            <a:ext cx="2253300" cy="16998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CA"/>
              <a:t>Implemented log system using Loguru</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CA"/>
              <a:t>Easy to use, easy to read colorized logs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89" name="Google Shape;589;g2caa769bf98_25_1"/>
          <p:cNvPicPr preferRelativeResize="0"/>
          <p:nvPr/>
        </p:nvPicPr>
        <p:blipFill>
          <a:blip r:embed="rId3">
            <a:alphaModFix/>
          </a:blip>
          <a:stretch>
            <a:fillRect/>
          </a:stretch>
        </p:blipFill>
        <p:spPr>
          <a:xfrm>
            <a:off x="3507213" y="3050000"/>
            <a:ext cx="4829175" cy="1428750"/>
          </a:xfrm>
          <a:prstGeom prst="rect">
            <a:avLst/>
          </a:prstGeom>
          <a:noFill/>
          <a:ln>
            <a:noFill/>
          </a:ln>
        </p:spPr>
      </p:pic>
      <p:pic>
        <p:nvPicPr>
          <p:cNvPr id="590" name="Google Shape;590;g2caa769bf98_25_1"/>
          <p:cNvPicPr preferRelativeResize="0"/>
          <p:nvPr/>
        </p:nvPicPr>
        <p:blipFill>
          <a:blip r:embed="rId4">
            <a:alphaModFix/>
          </a:blip>
          <a:stretch>
            <a:fillRect/>
          </a:stretch>
        </p:blipFill>
        <p:spPr>
          <a:xfrm>
            <a:off x="3939150" y="1064450"/>
            <a:ext cx="4397251" cy="1939975"/>
          </a:xfrm>
          <a:prstGeom prst="rect">
            <a:avLst/>
          </a:prstGeom>
          <a:noFill/>
          <a:ln>
            <a:noFill/>
          </a:ln>
        </p:spPr>
      </p:pic>
      <p:pic>
        <p:nvPicPr>
          <p:cNvPr id="591" name="Google Shape;591;g2caa769bf98_25_1"/>
          <p:cNvPicPr preferRelativeResize="0"/>
          <p:nvPr/>
        </p:nvPicPr>
        <p:blipFill>
          <a:blip r:embed="rId5">
            <a:alphaModFix/>
          </a:blip>
          <a:stretch>
            <a:fillRect/>
          </a:stretch>
        </p:blipFill>
        <p:spPr>
          <a:xfrm>
            <a:off x="1123600" y="2914500"/>
            <a:ext cx="2274230" cy="1699750"/>
          </a:xfrm>
          <a:prstGeom prst="rect">
            <a:avLst/>
          </a:prstGeom>
          <a:noFill/>
          <a:ln>
            <a:noFill/>
          </a:ln>
        </p:spPr>
      </p:pic>
      <p:sp>
        <p:nvSpPr>
          <p:cNvPr id="592" name="Google Shape;592;g2caa769bf98_25_1"/>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Loguru Logging</a:t>
            </a:r>
            <a:endParaRPr b="1" sz="2400">
              <a:solidFill>
                <a:schemeClr val="lt2"/>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g2caa769bf98_25_11"/>
          <p:cNvPicPr preferRelativeResize="0"/>
          <p:nvPr/>
        </p:nvPicPr>
        <p:blipFill>
          <a:blip r:embed="rId3">
            <a:alphaModFix/>
          </a:blip>
          <a:stretch>
            <a:fillRect/>
          </a:stretch>
        </p:blipFill>
        <p:spPr>
          <a:xfrm>
            <a:off x="363313" y="3878300"/>
            <a:ext cx="8417377" cy="481750"/>
          </a:xfrm>
          <a:prstGeom prst="rect">
            <a:avLst/>
          </a:prstGeom>
          <a:noFill/>
          <a:ln>
            <a:noFill/>
          </a:ln>
        </p:spPr>
      </p:pic>
      <p:sp>
        <p:nvSpPr>
          <p:cNvPr id="598" name="Google Shape;598;g2caa769bf98_25_11"/>
          <p:cNvSpPr txBox="1"/>
          <p:nvPr/>
        </p:nvSpPr>
        <p:spPr>
          <a:xfrm>
            <a:off x="244875" y="3405025"/>
            <a:ext cx="1212000" cy="2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300">
                <a:solidFill>
                  <a:schemeClr val="lt1"/>
                </a:solidFill>
                <a:latin typeface="Lato"/>
                <a:ea typeface="Lato"/>
                <a:cs typeface="Lato"/>
                <a:sym typeface="Lato"/>
              </a:rPr>
              <a:t>Timestamp </a:t>
            </a:r>
            <a:endParaRPr b="1" sz="1300">
              <a:solidFill>
                <a:schemeClr val="lt1"/>
              </a:solidFill>
              <a:latin typeface="Lato"/>
              <a:ea typeface="Lato"/>
              <a:cs typeface="Lato"/>
              <a:sym typeface="Lato"/>
            </a:endParaRPr>
          </a:p>
        </p:txBody>
      </p:sp>
      <p:sp>
        <p:nvSpPr>
          <p:cNvPr id="599" name="Google Shape;599;g2caa769bf98_25_11"/>
          <p:cNvSpPr txBox="1"/>
          <p:nvPr/>
        </p:nvSpPr>
        <p:spPr>
          <a:xfrm>
            <a:off x="1456875" y="3424375"/>
            <a:ext cx="6759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300">
                <a:solidFill>
                  <a:schemeClr val="lt1"/>
                </a:solidFill>
                <a:latin typeface="Lato"/>
                <a:ea typeface="Lato"/>
                <a:cs typeface="Lato"/>
                <a:sym typeface="Lato"/>
              </a:rPr>
              <a:t>Level</a:t>
            </a:r>
            <a:endParaRPr b="1" sz="1300">
              <a:solidFill>
                <a:schemeClr val="lt1"/>
              </a:solidFill>
              <a:latin typeface="Lato"/>
              <a:ea typeface="Lato"/>
              <a:cs typeface="Lato"/>
              <a:sym typeface="Lato"/>
            </a:endParaRPr>
          </a:p>
        </p:txBody>
      </p:sp>
      <p:sp>
        <p:nvSpPr>
          <p:cNvPr id="600" name="Google Shape;600;g2caa769bf98_25_11"/>
          <p:cNvSpPr txBox="1"/>
          <p:nvPr/>
        </p:nvSpPr>
        <p:spPr>
          <a:xfrm>
            <a:off x="2074500" y="2338650"/>
            <a:ext cx="4187700" cy="2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601" name="Google Shape;601;g2caa769bf98_25_11"/>
          <p:cNvSpPr txBox="1"/>
          <p:nvPr/>
        </p:nvSpPr>
        <p:spPr>
          <a:xfrm>
            <a:off x="2243575" y="3424375"/>
            <a:ext cx="10488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300">
                <a:solidFill>
                  <a:schemeClr val="lt1"/>
                </a:solidFill>
                <a:latin typeface="Lato"/>
                <a:ea typeface="Lato"/>
                <a:cs typeface="Lato"/>
                <a:sym typeface="Lato"/>
              </a:rPr>
              <a:t>Message</a:t>
            </a:r>
            <a:endParaRPr b="1" sz="1300">
              <a:solidFill>
                <a:schemeClr val="lt1"/>
              </a:solidFill>
              <a:latin typeface="Lato"/>
              <a:ea typeface="Lato"/>
              <a:cs typeface="Lato"/>
              <a:sym typeface="Lato"/>
            </a:endParaRPr>
          </a:p>
        </p:txBody>
      </p:sp>
      <p:sp>
        <p:nvSpPr>
          <p:cNvPr id="602" name="Google Shape;602;g2caa769bf98_25_11"/>
          <p:cNvSpPr txBox="1"/>
          <p:nvPr/>
        </p:nvSpPr>
        <p:spPr>
          <a:xfrm>
            <a:off x="1297500" y="1328900"/>
            <a:ext cx="5394000" cy="16416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lt1"/>
              </a:buClr>
              <a:buSzPts val="1400"/>
              <a:buFont typeface="Lato"/>
              <a:buChar char="●"/>
            </a:pPr>
            <a:r>
              <a:rPr lang="en-CA">
                <a:solidFill>
                  <a:schemeClr val="lt1"/>
                </a:solidFill>
                <a:latin typeface="Lato"/>
                <a:ea typeface="Lato"/>
                <a:cs typeface="Lato"/>
                <a:sym typeface="Lato"/>
              </a:rPr>
              <a:t>Logs are colorized in terminal for readability</a:t>
            </a:r>
            <a:endParaRPr>
              <a:solidFill>
                <a:schemeClr val="lt1"/>
              </a:solidFill>
              <a:latin typeface="Lato"/>
              <a:ea typeface="Lato"/>
              <a:cs typeface="Lato"/>
              <a:sym typeface="Lato"/>
            </a:endParaRPr>
          </a:p>
          <a:p>
            <a:pPr indent="-317500" lvl="0" marL="457200" rtl="0" algn="l">
              <a:lnSpc>
                <a:spcPct val="200000"/>
              </a:lnSpc>
              <a:spcBef>
                <a:spcPts val="0"/>
              </a:spcBef>
              <a:spcAft>
                <a:spcPts val="0"/>
              </a:spcAft>
              <a:buClr>
                <a:schemeClr val="lt1"/>
              </a:buClr>
              <a:buSzPts val="1400"/>
              <a:buFont typeface="Lato"/>
              <a:buChar char="●"/>
            </a:pPr>
            <a:r>
              <a:rPr lang="en-CA">
                <a:solidFill>
                  <a:schemeClr val="lt1"/>
                </a:solidFill>
                <a:latin typeface="Lato"/>
                <a:ea typeface="Lato"/>
                <a:cs typeface="Lato"/>
                <a:sym typeface="Lato"/>
              </a:rPr>
              <a:t>Logs are stored in the database for searchability/organization</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CA">
                <a:solidFill>
                  <a:schemeClr val="lt1"/>
                </a:solidFill>
                <a:latin typeface="Lato"/>
                <a:ea typeface="Lato"/>
                <a:cs typeface="Lato"/>
                <a:sym typeface="Lato"/>
              </a:rPr>
              <a:t>The message includes line number, script and useful information for debugging/monitoring system functionality</a:t>
            </a:r>
            <a:endParaRPr>
              <a:solidFill>
                <a:schemeClr val="lt1"/>
              </a:solidFill>
              <a:latin typeface="Lato"/>
              <a:ea typeface="Lato"/>
              <a:cs typeface="Lato"/>
              <a:sym typeface="Lato"/>
            </a:endParaRPr>
          </a:p>
        </p:txBody>
      </p:sp>
      <p:sp>
        <p:nvSpPr>
          <p:cNvPr id="603" name="Google Shape;603;g2caa769bf98_25_11"/>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Loguru Logging</a:t>
            </a:r>
            <a:endParaRPr b="1" sz="2400">
              <a:solidFill>
                <a:schemeClr val="lt2"/>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2cd60dceb1c_0_148"/>
          <p:cNvSpPr txBox="1"/>
          <p:nvPr>
            <p:ph type="title"/>
          </p:nvPr>
        </p:nvSpPr>
        <p:spPr>
          <a:xfrm>
            <a:off x="1870150" y="2558625"/>
            <a:ext cx="5482800" cy="114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spcBef>
                <a:spcPts val="0"/>
              </a:spcBef>
              <a:spcAft>
                <a:spcPts val="0"/>
              </a:spcAft>
              <a:buNone/>
            </a:pPr>
            <a:r>
              <a:rPr b="1" lang="en-CA"/>
              <a:t>TESTING</a:t>
            </a:r>
            <a:endParaRPr b="1"/>
          </a:p>
        </p:txBody>
      </p:sp>
      <p:cxnSp>
        <p:nvCxnSpPr>
          <p:cNvPr id="609" name="Google Shape;609;g2cd60dceb1c_0_148"/>
          <p:cNvCxnSpPr/>
          <p:nvPr/>
        </p:nvCxnSpPr>
        <p:spPr>
          <a:xfrm>
            <a:off x="1793950" y="2344200"/>
            <a:ext cx="0" cy="2799300"/>
          </a:xfrm>
          <a:prstGeom prst="straightConnector1">
            <a:avLst/>
          </a:prstGeom>
          <a:noFill/>
          <a:ln cap="flat" cmpd="sng" w="9525">
            <a:solidFill>
              <a:schemeClr val="dk2"/>
            </a:solidFill>
            <a:prstDash val="solid"/>
            <a:round/>
            <a:headEnd len="med" w="med" type="none"/>
            <a:tailEnd len="med" w="med" type="none"/>
          </a:ln>
        </p:spPr>
      </p:cxnSp>
      <p:sp>
        <p:nvSpPr>
          <p:cNvPr id="610" name="Google Shape;610;g2cd60dceb1c_0_148"/>
          <p:cNvSpPr txBox="1"/>
          <p:nvPr/>
        </p:nvSpPr>
        <p:spPr>
          <a:xfrm>
            <a:off x="1870150" y="3538275"/>
            <a:ext cx="622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Collection Testing, Database Testing, Utility Testing</a:t>
            </a:r>
            <a:endParaRPr sz="1300">
              <a:solidFill>
                <a:schemeClr val="lt1"/>
              </a:solidFill>
              <a:latin typeface="Lato"/>
              <a:ea typeface="Lato"/>
              <a:cs typeface="Lato"/>
              <a:sym typeface="Lato"/>
            </a:endParaRPr>
          </a:p>
        </p:txBody>
      </p:sp>
      <p:sp>
        <p:nvSpPr>
          <p:cNvPr id="611" name="Google Shape;611;g2cd60dceb1c_0_148"/>
          <p:cNvSpPr txBox="1"/>
          <p:nvPr/>
        </p:nvSpPr>
        <p:spPr>
          <a:xfrm>
            <a:off x="499400" y="2647950"/>
            <a:ext cx="1335900" cy="126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CA" sz="7000">
                <a:solidFill>
                  <a:schemeClr val="lt2"/>
                </a:solidFill>
                <a:latin typeface="Lato"/>
                <a:ea typeface="Lato"/>
                <a:cs typeface="Lato"/>
                <a:sym typeface="Lato"/>
              </a:rPr>
              <a:t>08</a:t>
            </a:r>
            <a:endParaRPr sz="7000">
              <a:solidFill>
                <a:schemeClr val="lt2"/>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13"/>
          <p:cNvPicPr preferRelativeResize="0"/>
          <p:nvPr/>
        </p:nvPicPr>
        <p:blipFill>
          <a:blip r:embed="rId3">
            <a:alphaModFix/>
          </a:blip>
          <a:stretch>
            <a:fillRect/>
          </a:stretch>
        </p:blipFill>
        <p:spPr>
          <a:xfrm>
            <a:off x="765200" y="1558325"/>
            <a:ext cx="3743700" cy="3131400"/>
          </a:xfrm>
          <a:prstGeom prst="snip2DiagRect">
            <a:avLst>
              <a:gd fmla="val 0" name="adj1"/>
              <a:gd fmla="val 16667" name="adj2"/>
            </a:avLst>
          </a:prstGeom>
          <a:noFill/>
          <a:ln>
            <a:noFill/>
          </a:ln>
          <a:effectLst>
            <a:outerShdw blurRad="57150" rotWithShape="0" algn="bl" dir="5400000" dist="19050">
              <a:srgbClr val="000000">
                <a:alpha val="50000"/>
              </a:srgbClr>
            </a:outerShdw>
          </a:effectLst>
        </p:spPr>
      </p:pic>
      <p:sp>
        <p:nvSpPr>
          <p:cNvPr id="617" name="Google Shape;617;p13"/>
          <p:cNvSpPr txBox="1"/>
          <p:nvPr/>
        </p:nvSpPr>
        <p:spPr>
          <a:xfrm>
            <a:off x="5336550" y="3057250"/>
            <a:ext cx="3015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Functionality that is tested includes: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Query building</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Field mapping</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Simple raw data processing</a:t>
            </a:r>
            <a:endParaRPr sz="1300">
              <a:solidFill>
                <a:schemeClr val="lt1"/>
              </a:solidFill>
              <a:latin typeface="Lato"/>
              <a:ea typeface="Lato"/>
              <a:cs typeface="Lato"/>
              <a:sym typeface="Lato"/>
            </a:endParaRPr>
          </a:p>
        </p:txBody>
      </p:sp>
      <p:sp>
        <p:nvSpPr>
          <p:cNvPr id="618" name="Google Shape;618;p13"/>
          <p:cNvSpPr txBox="1"/>
          <p:nvPr/>
        </p:nvSpPr>
        <p:spPr>
          <a:xfrm>
            <a:off x="0" y="587625"/>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Collection Testing</a:t>
            </a:r>
            <a:endParaRPr b="1" sz="2400">
              <a:solidFill>
                <a:schemeClr val="lt2"/>
              </a:solidFill>
              <a:latin typeface="Montserrat"/>
              <a:ea typeface="Montserrat"/>
              <a:cs typeface="Montserrat"/>
              <a:sym typeface="Montserrat"/>
            </a:endParaRPr>
          </a:p>
        </p:txBody>
      </p:sp>
      <p:sp>
        <p:nvSpPr>
          <p:cNvPr id="619" name="Google Shape;619;p13"/>
          <p:cNvSpPr txBox="1"/>
          <p:nvPr/>
        </p:nvSpPr>
        <p:spPr>
          <a:xfrm>
            <a:off x="5344050" y="2205575"/>
            <a:ext cx="300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These test to see if the collection scripts work correctly without sending requests to a financial API.</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2ca3b1465be_1_24"/>
          <p:cNvSpPr txBox="1"/>
          <p:nvPr/>
        </p:nvSpPr>
        <p:spPr>
          <a:xfrm>
            <a:off x="5263875" y="2246825"/>
            <a:ext cx="30150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These test to see if the database insertion scripts work correctly, without interacting with a database.</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CA" sz="1300">
                <a:solidFill>
                  <a:schemeClr val="lt1"/>
                </a:solidFill>
                <a:latin typeface="Lato"/>
                <a:ea typeface="Lato"/>
                <a:cs typeface="Lato"/>
                <a:sym typeface="Lato"/>
              </a:rPr>
              <a:t>Functionality that is tested includes: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Data processing</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Entry ID retrieval</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Insertion execution</a:t>
            </a:r>
            <a:endParaRPr sz="1300">
              <a:solidFill>
                <a:schemeClr val="lt1"/>
              </a:solidFill>
              <a:latin typeface="Lato"/>
              <a:ea typeface="Lato"/>
              <a:cs typeface="Lato"/>
              <a:sym typeface="Lato"/>
            </a:endParaRPr>
          </a:p>
        </p:txBody>
      </p:sp>
      <p:sp>
        <p:nvSpPr>
          <p:cNvPr id="625" name="Google Shape;625;g2ca3b1465be_1_24"/>
          <p:cNvSpPr txBox="1"/>
          <p:nvPr/>
        </p:nvSpPr>
        <p:spPr>
          <a:xfrm>
            <a:off x="0" y="587625"/>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Database Testing</a:t>
            </a:r>
            <a:endParaRPr b="1" sz="2400">
              <a:solidFill>
                <a:schemeClr val="lt2"/>
              </a:solidFill>
              <a:latin typeface="Montserrat"/>
              <a:ea typeface="Montserrat"/>
              <a:cs typeface="Montserrat"/>
              <a:sym typeface="Montserrat"/>
            </a:endParaRPr>
          </a:p>
        </p:txBody>
      </p:sp>
      <p:pic>
        <p:nvPicPr>
          <p:cNvPr id="626" name="Google Shape;626;g2ca3b1465be_1_24"/>
          <p:cNvPicPr preferRelativeResize="0"/>
          <p:nvPr/>
        </p:nvPicPr>
        <p:blipFill>
          <a:blip r:embed="rId3">
            <a:alphaModFix/>
          </a:blip>
          <a:stretch>
            <a:fillRect/>
          </a:stretch>
        </p:blipFill>
        <p:spPr>
          <a:xfrm>
            <a:off x="865125" y="1481325"/>
            <a:ext cx="3715200" cy="3194100"/>
          </a:xfrm>
          <a:prstGeom prst="snip2DiagRect">
            <a:avLst>
              <a:gd fmla="val 0" name="adj1"/>
              <a:gd fmla="val 9387" name="adj2"/>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2ca3b1465be_1_28"/>
          <p:cNvSpPr txBox="1"/>
          <p:nvPr/>
        </p:nvSpPr>
        <p:spPr>
          <a:xfrm>
            <a:off x="5770800" y="1715525"/>
            <a:ext cx="30150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These test check to see if the utility scripts work correctly, according to their intended function, without reading or writing to any data on disk.</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CA" sz="1300">
                <a:solidFill>
                  <a:schemeClr val="lt1"/>
                </a:solidFill>
                <a:latin typeface="Lato"/>
                <a:ea typeface="Lato"/>
                <a:cs typeface="Lato"/>
                <a:sym typeface="Lato"/>
              </a:rPr>
              <a:t>The functionality being tested includes: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Data processing (data handler)</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API querying (API handler)</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File I/O (file handler)</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DB connections (db handler)</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Various helper objects</a:t>
            </a:r>
            <a:endParaRPr sz="1300">
              <a:solidFill>
                <a:schemeClr val="lt1"/>
              </a:solidFill>
              <a:latin typeface="Lato"/>
              <a:ea typeface="Lato"/>
              <a:cs typeface="Lato"/>
              <a:sym typeface="Lato"/>
            </a:endParaRPr>
          </a:p>
        </p:txBody>
      </p:sp>
      <p:sp>
        <p:nvSpPr>
          <p:cNvPr id="632" name="Google Shape;632;g2ca3b1465be_1_28"/>
          <p:cNvSpPr txBox="1"/>
          <p:nvPr/>
        </p:nvSpPr>
        <p:spPr>
          <a:xfrm>
            <a:off x="0" y="587625"/>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Utility Testing</a:t>
            </a:r>
            <a:endParaRPr b="1" sz="2400">
              <a:solidFill>
                <a:schemeClr val="lt2"/>
              </a:solidFill>
              <a:latin typeface="Montserrat"/>
              <a:ea typeface="Montserrat"/>
              <a:cs typeface="Montserrat"/>
              <a:sym typeface="Montserrat"/>
            </a:endParaRPr>
          </a:p>
        </p:txBody>
      </p:sp>
      <p:pic>
        <p:nvPicPr>
          <p:cNvPr id="633" name="Google Shape;633;g2ca3b1465be_1_28"/>
          <p:cNvPicPr preferRelativeResize="0"/>
          <p:nvPr/>
        </p:nvPicPr>
        <p:blipFill>
          <a:blip r:embed="rId3">
            <a:alphaModFix/>
          </a:blip>
          <a:stretch>
            <a:fillRect/>
          </a:stretch>
        </p:blipFill>
        <p:spPr>
          <a:xfrm>
            <a:off x="358200" y="1653425"/>
            <a:ext cx="5091300" cy="2510100"/>
          </a:xfrm>
          <a:prstGeom prst="snip2DiagRect">
            <a:avLst>
              <a:gd fmla="val 0" name="adj1"/>
              <a:gd fmla="val 12441" name="adj2"/>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2cd60dceb1c_0_155"/>
          <p:cNvSpPr txBox="1"/>
          <p:nvPr>
            <p:ph type="title"/>
          </p:nvPr>
        </p:nvSpPr>
        <p:spPr>
          <a:xfrm>
            <a:off x="1870150" y="2558625"/>
            <a:ext cx="5482800" cy="114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spcBef>
                <a:spcPts val="0"/>
              </a:spcBef>
              <a:spcAft>
                <a:spcPts val="0"/>
              </a:spcAft>
              <a:buNone/>
            </a:pPr>
            <a:r>
              <a:rPr b="1" lang="en-CA"/>
              <a:t>REFACTORING</a:t>
            </a:r>
            <a:endParaRPr b="1"/>
          </a:p>
        </p:txBody>
      </p:sp>
      <p:sp>
        <p:nvSpPr>
          <p:cNvPr id="639" name="Google Shape;639;g2cd60dceb1c_0_155"/>
          <p:cNvSpPr txBox="1"/>
          <p:nvPr/>
        </p:nvSpPr>
        <p:spPr>
          <a:xfrm>
            <a:off x="499400" y="2647950"/>
            <a:ext cx="1335900" cy="126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CA" sz="7000">
                <a:solidFill>
                  <a:schemeClr val="lt2"/>
                </a:solidFill>
                <a:latin typeface="Lato"/>
                <a:ea typeface="Lato"/>
                <a:cs typeface="Lato"/>
                <a:sym typeface="Lato"/>
              </a:rPr>
              <a:t>09</a:t>
            </a:r>
            <a:endParaRPr sz="7000">
              <a:solidFill>
                <a:schemeClr val="lt2"/>
              </a:solidFill>
              <a:latin typeface="Lato"/>
              <a:ea typeface="Lato"/>
              <a:cs typeface="Lato"/>
              <a:sym typeface="Lato"/>
            </a:endParaRPr>
          </a:p>
        </p:txBody>
      </p:sp>
      <p:cxnSp>
        <p:nvCxnSpPr>
          <p:cNvPr id="640" name="Google Shape;640;g2cd60dceb1c_0_155"/>
          <p:cNvCxnSpPr/>
          <p:nvPr/>
        </p:nvCxnSpPr>
        <p:spPr>
          <a:xfrm>
            <a:off x="1793950" y="2344200"/>
            <a:ext cx="0" cy="2799300"/>
          </a:xfrm>
          <a:prstGeom prst="straightConnector1">
            <a:avLst/>
          </a:prstGeom>
          <a:noFill/>
          <a:ln cap="flat" cmpd="sng" w="9525">
            <a:solidFill>
              <a:schemeClr val="dk2"/>
            </a:solidFill>
            <a:prstDash val="solid"/>
            <a:round/>
            <a:headEnd len="med" w="med" type="none"/>
            <a:tailEnd len="med" w="med" type="none"/>
          </a:ln>
        </p:spPr>
      </p:cxnSp>
      <p:sp>
        <p:nvSpPr>
          <p:cNvPr id="641" name="Google Shape;641;g2cd60dceb1c_0_155"/>
          <p:cNvSpPr txBox="1"/>
          <p:nvPr/>
        </p:nvSpPr>
        <p:spPr>
          <a:xfrm>
            <a:off x="1870150" y="3538275"/>
            <a:ext cx="622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Configuration, Source Code, Project Structure</a:t>
            </a:r>
            <a:endParaRPr sz="13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2c9f7015441_0_218"/>
          <p:cNvSpPr txBox="1"/>
          <p:nvPr>
            <p:ph idx="1" type="body"/>
          </p:nvPr>
        </p:nvSpPr>
        <p:spPr>
          <a:xfrm>
            <a:off x="0" y="1141725"/>
            <a:ext cx="9144000" cy="50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CA" sz="1500"/>
              <a:t>Redesigned system configuration to use YAML format instead of JSON</a:t>
            </a:r>
            <a:endParaRPr sz="1500"/>
          </a:p>
        </p:txBody>
      </p:sp>
      <p:pic>
        <p:nvPicPr>
          <p:cNvPr id="647" name="Google Shape;647;g2c9f7015441_0_218"/>
          <p:cNvPicPr preferRelativeResize="0"/>
          <p:nvPr/>
        </p:nvPicPr>
        <p:blipFill rotWithShape="1">
          <a:blip r:embed="rId3">
            <a:alphaModFix/>
          </a:blip>
          <a:srcRect b="32138" l="0" r="0" t="0"/>
          <a:stretch/>
        </p:blipFill>
        <p:spPr>
          <a:xfrm>
            <a:off x="1122875" y="2017825"/>
            <a:ext cx="2606575" cy="2436250"/>
          </a:xfrm>
          <a:prstGeom prst="rect">
            <a:avLst/>
          </a:prstGeom>
          <a:noFill/>
          <a:ln>
            <a:noFill/>
          </a:ln>
        </p:spPr>
      </p:pic>
      <p:pic>
        <p:nvPicPr>
          <p:cNvPr id="648" name="Google Shape;648;g2c9f7015441_0_218"/>
          <p:cNvPicPr preferRelativeResize="0"/>
          <p:nvPr/>
        </p:nvPicPr>
        <p:blipFill rotWithShape="1">
          <a:blip r:embed="rId4">
            <a:alphaModFix/>
          </a:blip>
          <a:srcRect b="30810" l="0" r="0" t="0"/>
          <a:stretch/>
        </p:blipFill>
        <p:spPr>
          <a:xfrm>
            <a:off x="4934750" y="1994013"/>
            <a:ext cx="3401650" cy="2483875"/>
          </a:xfrm>
          <a:prstGeom prst="rect">
            <a:avLst/>
          </a:prstGeom>
          <a:noFill/>
          <a:ln>
            <a:noFill/>
          </a:ln>
        </p:spPr>
      </p:pic>
      <p:sp>
        <p:nvSpPr>
          <p:cNvPr id="649" name="Google Shape;649;g2c9f7015441_0_218"/>
          <p:cNvSpPr/>
          <p:nvPr/>
        </p:nvSpPr>
        <p:spPr>
          <a:xfrm>
            <a:off x="4022200" y="3071700"/>
            <a:ext cx="619800" cy="3285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0" name="Google Shape;650;g2c9f7015441_0_218"/>
          <p:cNvSpPr txBox="1"/>
          <p:nvPr/>
        </p:nvSpPr>
        <p:spPr>
          <a:xfrm>
            <a:off x="0" y="587625"/>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Configuration</a:t>
            </a:r>
            <a:endParaRPr b="1" sz="2400">
              <a:solidFill>
                <a:schemeClr val="lt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c9f7015441_0_18"/>
          <p:cNvSpPr txBox="1"/>
          <p:nvPr>
            <p:ph idx="1" type="body"/>
          </p:nvPr>
        </p:nvSpPr>
        <p:spPr>
          <a:xfrm>
            <a:off x="1296463" y="1300525"/>
            <a:ext cx="3403200" cy="2867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CA" sz="1500"/>
              <a:t>Gaetan Hains</a:t>
            </a:r>
            <a:endParaRPr b="1" sz="1500"/>
          </a:p>
          <a:p>
            <a:pPr indent="0" lvl="0" marL="0" rtl="0" algn="ctr">
              <a:spcBef>
                <a:spcPts val="0"/>
              </a:spcBef>
              <a:spcAft>
                <a:spcPts val="0"/>
              </a:spcAft>
              <a:buNone/>
            </a:pPr>
            <a:r>
              <a:rPr i="1" lang="en-CA"/>
              <a:t>Computer Science</a:t>
            </a:r>
            <a:endParaRPr i="1"/>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CA"/>
              <a:t>Teaching, research and doctoral supervision in Computer Science</a:t>
            </a:r>
            <a:endParaRPr/>
          </a:p>
        </p:txBody>
      </p:sp>
      <p:sp>
        <p:nvSpPr>
          <p:cNvPr id="188" name="Google Shape;188;g2c9f7015441_0_18"/>
          <p:cNvSpPr txBox="1"/>
          <p:nvPr>
            <p:ph idx="2" type="body"/>
          </p:nvPr>
        </p:nvSpPr>
        <p:spPr>
          <a:xfrm>
            <a:off x="4932188" y="1300575"/>
            <a:ext cx="3403200" cy="28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CA" sz="1500"/>
              <a:t>Albert Wong</a:t>
            </a:r>
            <a:endParaRPr b="1" sz="1500"/>
          </a:p>
          <a:p>
            <a:pPr indent="0" lvl="0" marL="0" rtl="0" algn="ctr">
              <a:spcBef>
                <a:spcPts val="0"/>
              </a:spcBef>
              <a:spcAft>
                <a:spcPts val="0"/>
              </a:spcAft>
              <a:buNone/>
            </a:pPr>
            <a:r>
              <a:rPr i="1" lang="en-CA"/>
              <a:t>Math &amp; Stats</a:t>
            </a:r>
            <a:endParaRPr i="1"/>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CA"/>
              <a:t>Teaching, </a:t>
            </a:r>
            <a:r>
              <a:rPr lang="en-CA"/>
              <a:t>SW Engineering and Database Research Group</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89" name="Google Shape;189;g2c9f7015441_0_18"/>
          <p:cNvPicPr preferRelativeResize="0"/>
          <p:nvPr/>
        </p:nvPicPr>
        <p:blipFill>
          <a:blip r:embed="rId3">
            <a:alphaModFix/>
          </a:blip>
          <a:stretch>
            <a:fillRect/>
          </a:stretch>
        </p:blipFill>
        <p:spPr>
          <a:xfrm>
            <a:off x="2364238" y="2100620"/>
            <a:ext cx="1267625" cy="1267600"/>
          </a:xfrm>
          <a:prstGeom prst="rect">
            <a:avLst/>
          </a:prstGeom>
          <a:noFill/>
          <a:ln>
            <a:noFill/>
          </a:ln>
        </p:spPr>
      </p:pic>
      <p:pic>
        <p:nvPicPr>
          <p:cNvPr id="190" name="Google Shape;190;g2c9f7015441_0_18"/>
          <p:cNvPicPr preferRelativeResize="0"/>
          <p:nvPr/>
        </p:nvPicPr>
        <p:blipFill>
          <a:blip r:embed="rId4">
            <a:alphaModFix/>
          </a:blip>
          <a:stretch>
            <a:fillRect/>
          </a:stretch>
        </p:blipFill>
        <p:spPr>
          <a:xfrm>
            <a:off x="5999975" y="2100613"/>
            <a:ext cx="1267625" cy="1267625"/>
          </a:xfrm>
          <a:prstGeom prst="rect">
            <a:avLst/>
          </a:prstGeom>
          <a:noFill/>
          <a:ln>
            <a:noFill/>
          </a:ln>
        </p:spPr>
      </p:pic>
      <p:sp>
        <p:nvSpPr>
          <p:cNvPr id="191" name="Google Shape;191;g2c9f7015441_0_18"/>
          <p:cNvSpPr txBox="1"/>
          <p:nvPr/>
        </p:nvSpPr>
        <p:spPr>
          <a:xfrm>
            <a:off x="0" y="564375"/>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Our Clients</a:t>
            </a:r>
            <a:endParaRPr b="1" sz="2400">
              <a:solidFill>
                <a:schemeClr val="lt2"/>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caf4daeb14_0_7"/>
          <p:cNvSpPr txBox="1"/>
          <p:nvPr>
            <p:ph idx="1" type="body"/>
          </p:nvPr>
        </p:nvSpPr>
        <p:spPr>
          <a:xfrm>
            <a:off x="1063800" y="1169325"/>
            <a:ext cx="7016400" cy="108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CA"/>
              <a:t>Many scripts were rewritten to be more maintainable, cutting down on repeated code and using utility modules to handle common data manipulation tasks. Writing tests became much simpler as a result.</a:t>
            </a:r>
            <a:endParaRPr/>
          </a:p>
        </p:txBody>
      </p:sp>
      <p:sp>
        <p:nvSpPr>
          <p:cNvPr id="656" name="Google Shape;656;g2caf4daeb14_0_7"/>
          <p:cNvSpPr txBox="1"/>
          <p:nvPr/>
        </p:nvSpPr>
        <p:spPr>
          <a:xfrm>
            <a:off x="0" y="587625"/>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Source Code</a:t>
            </a:r>
            <a:endParaRPr b="1" sz="2400">
              <a:solidFill>
                <a:schemeClr val="lt2"/>
              </a:solidFill>
              <a:latin typeface="Montserrat"/>
              <a:ea typeface="Montserrat"/>
              <a:cs typeface="Montserrat"/>
              <a:sym typeface="Montserrat"/>
            </a:endParaRPr>
          </a:p>
        </p:txBody>
      </p:sp>
      <p:pic>
        <p:nvPicPr>
          <p:cNvPr id="657" name="Google Shape;657;g2caf4daeb14_0_7"/>
          <p:cNvPicPr preferRelativeResize="0"/>
          <p:nvPr/>
        </p:nvPicPr>
        <p:blipFill>
          <a:blip r:embed="rId3">
            <a:alphaModFix/>
          </a:blip>
          <a:stretch>
            <a:fillRect/>
          </a:stretch>
        </p:blipFill>
        <p:spPr>
          <a:xfrm>
            <a:off x="1257677" y="2249627"/>
            <a:ext cx="6628649" cy="2190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caf4daeb14_0_13"/>
          <p:cNvSpPr txBox="1"/>
          <p:nvPr>
            <p:ph idx="1" type="body"/>
          </p:nvPr>
        </p:nvSpPr>
        <p:spPr>
          <a:xfrm>
            <a:off x="1297500" y="1042825"/>
            <a:ext cx="3274500" cy="3794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CA" sz="1400"/>
              <a:t>As part of simplifying the collection and database code, other notable</a:t>
            </a:r>
            <a:r>
              <a:rPr lang="en-CA" sz="1400"/>
              <a:t> changes that were made includes:</a:t>
            </a:r>
            <a:endParaRPr sz="1400"/>
          </a:p>
          <a:p>
            <a:pPr indent="0" lvl="0" marL="0" rtl="0" algn="l">
              <a:lnSpc>
                <a:spcPct val="150000"/>
              </a:lnSpc>
              <a:spcBef>
                <a:spcPts val="0"/>
              </a:spcBef>
              <a:spcAft>
                <a:spcPts val="0"/>
              </a:spcAft>
              <a:buNone/>
            </a:pPr>
            <a:r>
              <a:t/>
            </a:r>
            <a:endParaRPr sz="800"/>
          </a:p>
          <a:p>
            <a:pPr indent="-317500" lvl="0" marL="457200" rtl="0" algn="l">
              <a:lnSpc>
                <a:spcPct val="150000"/>
              </a:lnSpc>
              <a:spcBef>
                <a:spcPts val="0"/>
              </a:spcBef>
              <a:spcAft>
                <a:spcPts val="0"/>
              </a:spcAft>
              <a:buSzPts val="1400"/>
              <a:buChar char="●"/>
            </a:pPr>
            <a:r>
              <a:rPr lang="en-CA" sz="1400"/>
              <a:t>Global constants file</a:t>
            </a:r>
            <a:endParaRPr sz="1400"/>
          </a:p>
          <a:p>
            <a:pPr indent="-317500" lvl="0" marL="457200" rtl="0" algn="l">
              <a:lnSpc>
                <a:spcPct val="150000"/>
              </a:lnSpc>
              <a:spcBef>
                <a:spcPts val="0"/>
              </a:spcBef>
              <a:spcAft>
                <a:spcPts val="0"/>
              </a:spcAft>
              <a:buSzPts val="1400"/>
              <a:buChar char="●"/>
            </a:pPr>
            <a:r>
              <a:rPr lang="en-CA" sz="1400"/>
              <a:t>Utility modules that handle common tasks</a:t>
            </a:r>
            <a:endParaRPr sz="1400"/>
          </a:p>
          <a:p>
            <a:pPr indent="-317500" lvl="0" marL="457200" rtl="0" algn="l">
              <a:lnSpc>
                <a:spcPct val="150000"/>
              </a:lnSpc>
              <a:spcBef>
                <a:spcPts val="0"/>
              </a:spcBef>
              <a:spcAft>
                <a:spcPts val="0"/>
              </a:spcAft>
              <a:buSzPts val="1400"/>
              <a:buChar char="●"/>
            </a:pPr>
            <a:r>
              <a:rPr lang="en-CA" sz="1400"/>
              <a:t>Flexible design</a:t>
            </a:r>
            <a:endParaRPr sz="1400"/>
          </a:p>
          <a:p>
            <a:pPr indent="-317500" lvl="0" marL="457200" rtl="0" algn="l">
              <a:lnSpc>
                <a:spcPct val="150000"/>
              </a:lnSpc>
              <a:spcBef>
                <a:spcPts val="0"/>
              </a:spcBef>
              <a:spcAft>
                <a:spcPts val="0"/>
              </a:spcAft>
              <a:buSzPts val="1400"/>
              <a:buChar char="●"/>
            </a:pPr>
            <a:r>
              <a:rPr lang="en-CA" sz="1400"/>
              <a:t>Type hints</a:t>
            </a:r>
            <a:endParaRPr sz="1400"/>
          </a:p>
          <a:p>
            <a:pPr indent="-317500" lvl="0" marL="457200" rtl="0" algn="l">
              <a:lnSpc>
                <a:spcPct val="150000"/>
              </a:lnSpc>
              <a:spcBef>
                <a:spcPts val="0"/>
              </a:spcBef>
              <a:spcAft>
                <a:spcPts val="0"/>
              </a:spcAft>
              <a:buSzPts val="1400"/>
              <a:buChar char="●"/>
            </a:pPr>
            <a:r>
              <a:rPr lang="en-CA" sz="1400"/>
              <a:t>Decorators that define shared functionality across scripts</a:t>
            </a:r>
            <a:endParaRPr sz="1400"/>
          </a:p>
          <a:p>
            <a:pPr indent="-317500" lvl="0" marL="457200" rtl="0" algn="l">
              <a:lnSpc>
                <a:spcPct val="150000"/>
              </a:lnSpc>
              <a:spcBef>
                <a:spcPts val="0"/>
              </a:spcBef>
              <a:spcAft>
                <a:spcPts val="0"/>
              </a:spcAft>
              <a:buSzPts val="1400"/>
              <a:buChar char="●"/>
            </a:pPr>
            <a:r>
              <a:rPr lang="en-CA" sz="1400"/>
              <a:t>Better config processing</a:t>
            </a:r>
            <a:endParaRPr sz="1400"/>
          </a:p>
        </p:txBody>
      </p:sp>
      <p:pic>
        <p:nvPicPr>
          <p:cNvPr id="663" name="Google Shape;663;g2caf4daeb14_0_13"/>
          <p:cNvPicPr preferRelativeResize="0"/>
          <p:nvPr/>
        </p:nvPicPr>
        <p:blipFill rotWithShape="1">
          <a:blip r:embed="rId3">
            <a:alphaModFix/>
          </a:blip>
          <a:srcRect b="44215" l="0" r="19426" t="0"/>
          <a:stretch/>
        </p:blipFill>
        <p:spPr>
          <a:xfrm>
            <a:off x="4843050" y="393750"/>
            <a:ext cx="4182875" cy="2343199"/>
          </a:xfrm>
          <a:prstGeom prst="rect">
            <a:avLst/>
          </a:prstGeom>
          <a:noFill/>
          <a:ln>
            <a:noFill/>
          </a:ln>
        </p:spPr>
      </p:pic>
      <p:pic>
        <p:nvPicPr>
          <p:cNvPr id="664" name="Google Shape;664;g2caf4daeb14_0_13"/>
          <p:cNvPicPr preferRelativeResize="0"/>
          <p:nvPr/>
        </p:nvPicPr>
        <p:blipFill>
          <a:blip r:embed="rId4">
            <a:alphaModFix/>
          </a:blip>
          <a:stretch>
            <a:fillRect/>
          </a:stretch>
        </p:blipFill>
        <p:spPr>
          <a:xfrm>
            <a:off x="4843200" y="2736938"/>
            <a:ext cx="3524250" cy="2124075"/>
          </a:xfrm>
          <a:prstGeom prst="rect">
            <a:avLst/>
          </a:prstGeom>
          <a:noFill/>
          <a:ln>
            <a:noFill/>
          </a:ln>
        </p:spPr>
      </p:pic>
      <p:sp>
        <p:nvSpPr>
          <p:cNvPr id="665" name="Google Shape;665;g2caf4daeb14_0_13"/>
          <p:cNvSpPr txBox="1"/>
          <p:nvPr/>
        </p:nvSpPr>
        <p:spPr>
          <a:xfrm>
            <a:off x="0" y="436600"/>
            <a:ext cx="48432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Source Code</a:t>
            </a:r>
            <a:endParaRPr b="1" sz="2400">
              <a:solidFill>
                <a:schemeClr val="lt2"/>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g2c9f7015441_0_209"/>
          <p:cNvPicPr preferRelativeResize="0"/>
          <p:nvPr/>
        </p:nvPicPr>
        <p:blipFill>
          <a:blip r:embed="rId3">
            <a:alphaModFix/>
          </a:blip>
          <a:stretch>
            <a:fillRect/>
          </a:stretch>
        </p:blipFill>
        <p:spPr>
          <a:xfrm>
            <a:off x="4883375" y="1156351"/>
            <a:ext cx="2010950" cy="3623674"/>
          </a:xfrm>
          <a:prstGeom prst="rect">
            <a:avLst/>
          </a:prstGeom>
          <a:noFill/>
          <a:ln>
            <a:noFill/>
          </a:ln>
        </p:spPr>
      </p:pic>
      <p:pic>
        <p:nvPicPr>
          <p:cNvPr id="671" name="Google Shape;671;g2c9f7015441_0_209"/>
          <p:cNvPicPr preferRelativeResize="0"/>
          <p:nvPr/>
        </p:nvPicPr>
        <p:blipFill>
          <a:blip r:embed="rId4">
            <a:alphaModFix/>
          </a:blip>
          <a:stretch>
            <a:fillRect/>
          </a:stretch>
        </p:blipFill>
        <p:spPr>
          <a:xfrm>
            <a:off x="6938125" y="1156350"/>
            <a:ext cx="1926575" cy="3623676"/>
          </a:xfrm>
          <a:prstGeom prst="rect">
            <a:avLst/>
          </a:prstGeom>
          <a:noFill/>
          <a:ln>
            <a:noFill/>
          </a:ln>
        </p:spPr>
      </p:pic>
      <p:sp>
        <p:nvSpPr>
          <p:cNvPr id="672" name="Google Shape;672;g2c9f7015441_0_209"/>
          <p:cNvSpPr/>
          <p:nvPr/>
        </p:nvSpPr>
        <p:spPr>
          <a:xfrm>
            <a:off x="4167900" y="2748725"/>
            <a:ext cx="619800" cy="3285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673" name="Google Shape;673;g2c9f7015441_0_209"/>
          <p:cNvPicPr preferRelativeResize="0"/>
          <p:nvPr/>
        </p:nvPicPr>
        <p:blipFill rotWithShape="1">
          <a:blip r:embed="rId5">
            <a:alphaModFix/>
          </a:blip>
          <a:srcRect b="45435" l="0" r="0" t="0"/>
          <a:stretch/>
        </p:blipFill>
        <p:spPr>
          <a:xfrm>
            <a:off x="279275" y="1760808"/>
            <a:ext cx="1926575" cy="3019216"/>
          </a:xfrm>
          <a:prstGeom prst="rect">
            <a:avLst/>
          </a:prstGeom>
          <a:noFill/>
          <a:ln>
            <a:noFill/>
          </a:ln>
        </p:spPr>
      </p:pic>
      <p:pic>
        <p:nvPicPr>
          <p:cNvPr id="674" name="Google Shape;674;g2c9f7015441_0_209"/>
          <p:cNvPicPr preferRelativeResize="0"/>
          <p:nvPr/>
        </p:nvPicPr>
        <p:blipFill rotWithShape="1">
          <a:blip r:embed="rId5">
            <a:alphaModFix/>
          </a:blip>
          <a:srcRect b="0" l="0" r="0" t="54658"/>
          <a:stretch/>
        </p:blipFill>
        <p:spPr>
          <a:xfrm>
            <a:off x="2145651" y="2271124"/>
            <a:ext cx="1926575" cy="2508898"/>
          </a:xfrm>
          <a:prstGeom prst="rect">
            <a:avLst/>
          </a:prstGeom>
          <a:noFill/>
          <a:ln>
            <a:noFill/>
          </a:ln>
        </p:spPr>
      </p:pic>
      <p:sp>
        <p:nvSpPr>
          <p:cNvPr id="675" name="Google Shape;675;g2c9f7015441_0_209"/>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Project Structure</a:t>
            </a:r>
            <a:endParaRPr b="1" sz="2400">
              <a:solidFill>
                <a:schemeClr val="lt2"/>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g2caa769bf98_4_0"/>
          <p:cNvPicPr preferRelativeResize="0"/>
          <p:nvPr/>
        </p:nvPicPr>
        <p:blipFill rotWithShape="1">
          <a:blip r:embed="rId3">
            <a:alphaModFix/>
          </a:blip>
          <a:srcRect b="0" l="0" r="22624" t="0"/>
          <a:stretch/>
        </p:blipFill>
        <p:spPr>
          <a:xfrm>
            <a:off x="2598525" y="1169050"/>
            <a:ext cx="4436850" cy="3352800"/>
          </a:xfrm>
          <a:prstGeom prst="rect">
            <a:avLst/>
          </a:prstGeom>
          <a:noFill/>
          <a:ln>
            <a:noFill/>
          </a:ln>
        </p:spPr>
      </p:pic>
      <p:sp>
        <p:nvSpPr>
          <p:cNvPr id="681" name="Google Shape;681;g2caa769bf98_4_0"/>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Project Structure</a:t>
            </a:r>
            <a:endParaRPr b="1" sz="2400">
              <a:solidFill>
                <a:schemeClr val="lt2"/>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g2caa769bf98_4_9"/>
          <p:cNvPicPr preferRelativeResize="0"/>
          <p:nvPr/>
        </p:nvPicPr>
        <p:blipFill>
          <a:blip r:embed="rId3">
            <a:alphaModFix/>
          </a:blip>
          <a:stretch>
            <a:fillRect/>
          </a:stretch>
        </p:blipFill>
        <p:spPr>
          <a:xfrm>
            <a:off x="1120475" y="1848900"/>
            <a:ext cx="3082009" cy="2250800"/>
          </a:xfrm>
          <a:prstGeom prst="rect">
            <a:avLst/>
          </a:prstGeom>
          <a:noFill/>
          <a:ln>
            <a:noFill/>
          </a:ln>
        </p:spPr>
      </p:pic>
      <p:pic>
        <p:nvPicPr>
          <p:cNvPr id="687" name="Google Shape;687;g2caa769bf98_4_9"/>
          <p:cNvPicPr preferRelativeResize="0"/>
          <p:nvPr/>
        </p:nvPicPr>
        <p:blipFill>
          <a:blip r:embed="rId4">
            <a:alphaModFix/>
          </a:blip>
          <a:stretch>
            <a:fillRect/>
          </a:stretch>
        </p:blipFill>
        <p:spPr>
          <a:xfrm>
            <a:off x="4572000" y="1848888"/>
            <a:ext cx="3795100" cy="2206095"/>
          </a:xfrm>
          <a:prstGeom prst="rect">
            <a:avLst/>
          </a:prstGeom>
          <a:noFill/>
          <a:ln>
            <a:noFill/>
          </a:ln>
        </p:spPr>
      </p:pic>
      <p:sp>
        <p:nvSpPr>
          <p:cNvPr id="688" name="Google Shape;688;g2caa769bf98_4_9"/>
          <p:cNvSpPr txBox="1"/>
          <p:nvPr>
            <p:ph idx="1" type="body"/>
          </p:nvPr>
        </p:nvSpPr>
        <p:spPr>
          <a:xfrm>
            <a:off x="1359475" y="4099700"/>
            <a:ext cx="2604000" cy="663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CA"/>
              <a:t>Project setup</a:t>
            </a:r>
            <a:endParaRPr/>
          </a:p>
        </p:txBody>
      </p:sp>
      <p:sp>
        <p:nvSpPr>
          <p:cNvPr id="689" name="Google Shape;689;g2caa769bf98_4_9"/>
          <p:cNvSpPr txBox="1"/>
          <p:nvPr>
            <p:ph idx="1" type="body"/>
          </p:nvPr>
        </p:nvSpPr>
        <p:spPr>
          <a:xfrm>
            <a:off x="5167550" y="4099700"/>
            <a:ext cx="2604000" cy="663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CA"/>
              <a:t>Python-dotenv package</a:t>
            </a:r>
            <a:endParaRPr/>
          </a:p>
        </p:txBody>
      </p:sp>
      <p:sp>
        <p:nvSpPr>
          <p:cNvPr id="690" name="Google Shape;690;g2caa769bf98_4_9"/>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Project Structure</a:t>
            </a:r>
            <a:endParaRPr b="1" sz="2400">
              <a:solidFill>
                <a:schemeClr val="lt2"/>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cd60dceb1c_0_162"/>
          <p:cNvSpPr txBox="1"/>
          <p:nvPr>
            <p:ph type="title"/>
          </p:nvPr>
        </p:nvSpPr>
        <p:spPr>
          <a:xfrm>
            <a:off x="1835300" y="2571750"/>
            <a:ext cx="5482800" cy="114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spcBef>
                <a:spcPts val="0"/>
              </a:spcBef>
              <a:spcAft>
                <a:spcPts val="0"/>
              </a:spcAft>
              <a:buNone/>
            </a:pPr>
            <a:r>
              <a:rPr b="1" lang="en-CA"/>
              <a:t>LESSON LEARNED</a:t>
            </a:r>
            <a:endParaRPr b="1"/>
          </a:p>
        </p:txBody>
      </p:sp>
      <p:sp>
        <p:nvSpPr>
          <p:cNvPr id="696" name="Google Shape;696;g2cd60dceb1c_0_162"/>
          <p:cNvSpPr txBox="1"/>
          <p:nvPr/>
        </p:nvSpPr>
        <p:spPr>
          <a:xfrm>
            <a:off x="499400" y="2647950"/>
            <a:ext cx="1335900" cy="126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CA" sz="7000">
                <a:solidFill>
                  <a:schemeClr val="lt2"/>
                </a:solidFill>
                <a:latin typeface="Lato"/>
                <a:ea typeface="Lato"/>
                <a:cs typeface="Lato"/>
                <a:sym typeface="Lato"/>
              </a:rPr>
              <a:t>10</a:t>
            </a:r>
            <a:endParaRPr sz="7000">
              <a:solidFill>
                <a:schemeClr val="lt2"/>
              </a:solidFill>
              <a:latin typeface="Lato"/>
              <a:ea typeface="Lato"/>
              <a:cs typeface="Lato"/>
              <a:sym typeface="Lato"/>
            </a:endParaRPr>
          </a:p>
        </p:txBody>
      </p:sp>
      <p:cxnSp>
        <p:nvCxnSpPr>
          <p:cNvPr id="697" name="Google Shape;697;g2cd60dceb1c_0_162"/>
          <p:cNvCxnSpPr/>
          <p:nvPr/>
        </p:nvCxnSpPr>
        <p:spPr>
          <a:xfrm>
            <a:off x="1793950" y="2344200"/>
            <a:ext cx="0" cy="2799300"/>
          </a:xfrm>
          <a:prstGeom prst="straightConnector1">
            <a:avLst/>
          </a:prstGeom>
          <a:noFill/>
          <a:ln cap="flat" cmpd="sng" w="9525">
            <a:solidFill>
              <a:schemeClr val="dk2"/>
            </a:solidFill>
            <a:prstDash val="solid"/>
            <a:round/>
            <a:headEnd len="med" w="med" type="none"/>
            <a:tailEnd len="med" w="med" type="none"/>
          </a:ln>
        </p:spPr>
      </p:cxnSp>
      <p:sp>
        <p:nvSpPr>
          <p:cNvPr id="698" name="Google Shape;698;g2cd60dceb1c_0_162"/>
          <p:cNvSpPr txBox="1"/>
          <p:nvPr/>
        </p:nvSpPr>
        <p:spPr>
          <a:xfrm>
            <a:off x="1840000" y="3254350"/>
            <a:ext cx="622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Project Management, Collaboration &amp; Release Notes</a:t>
            </a:r>
            <a:endParaRPr sz="1300">
              <a:solidFill>
                <a:schemeClr val="l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2ca3b1465be_0_22"/>
          <p:cNvSpPr txBox="1"/>
          <p:nvPr>
            <p:ph idx="1" type="body"/>
          </p:nvPr>
        </p:nvSpPr>
        <p:spPr>
          <a:xfrm>
            <a:off x="920875" y="2403825"/>
            <a:ext cx="3193800" cy="91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CA"/>
              <a:t>Clear tasks and realistic goals</a:t>
            </a:r>
            <a:endParaRPr/>
          </a:p>
          <a:p>
            <a:pPr indent="-311150" lvl="0" marL="457200" rtl="0" algn="l">
              <a:spcBef>
                <a:spcPts val="0"/>
              </a:spcBef>
              <a:spcAft>
                <a:spcPts val="0"/>
              </a:spcAft>
              <a:buSzPts val="1300"/>
              <a:buChar char="●"/>
            </a:pPr>
            <a:r>
              <a:rPr lang="en-CA"/>
              <a:t>Documentation</a:t>
            </a:r>
            <a:endParaRPr/>
          </a:p>
          <a:p>
            <a:pPr indent="-311150" lvl="0" marL="457200" rtl="0" algn="l">
              <a:spcBef>
                <a:spcPts val="0"/>
              </a:spcBef>
              <a:spcAft>
                <a:spcPts val="0"/>
              </a:spcAft>
              <a:buSzPts val="1300"/>
              <a:buChar char="●"/>
            </a:pPr>
            <a:r>
              <a:rPr lang="en-CA"/>
              <a:t>Software Engineering</a:t>
            </a:r>
            <a:endParaRPr/>
          </a:p>
        </p:txBody>
      </p:sp>
      <p:sp>
        <p:nvSpPr>
          <p:cNvPr id="704" name="Google Shape;704;g2ca3b1465be_0_22"/>
          <p:cNvSpPr txBox="1"/>
          <p:nvPr>
            <p:ph idx="1" type="body"/>
          </p:nvPr>
        </p:nvSpPr>
        <p:spPr>
          <a:xfrm>
            <a:off x="4834775" y="2302575"/>
            <a:ext cx="3597600" cy="1593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CA"/>
              <a:t>Well-defined roles</a:t>
            </a:r>
            <a:endParaRPr/>
          </a:p>
          <a:p>
            <a:pPr indent="-311150" lvl="0" marL="457200" rtl="0" algn="l">
              <a:spcBef>
                <a:spcPts val="0"/>
              </a:spcBef>
              <a:spcAft>
                <a:spcPts val="0"/>
              </a:spcAft>
              <a:buSzPts val="1300"/>
              <a:buChar char="●"/>
            </a:pPr>
            <a:r>
              <a:rPr lang="en-CA"/>
              <a:t>Stand ups  </a:t>
            </a:r>
            <a:endParaRPr/>
          </a:p>
          <a:p>
            <a:pPr indent="-311150" lvl="0" marL="457200" rtl="0" algn="l">
              <a:spcBef>
                <a:spcPts val="0"/>
              </a:spcBef>
              <a:spcAft>
                <a:spcPts val="0"/>
              </a:spcAft>
              <a:buSzPts val="1300"/>
              <a:buChar char="●"/>
            </a:pPr>
            <a:r>
              <a:rPr lang="en-CA"/>
              <a:t>Time management</a:t>
            </a:r>
            <a:endParaRPr/>
          </a:p>
          <a:p>
            <a:pPr indent="-311150" lvl="0" marL="457200" rtl="0" algn="l">
              <a:spcBef>
                <a:spcPts val="0"/>
              </a:spcBef>
              <a:spcAft>
                <a:spcPts val="0"/>
              </a:spcAft>
              <a:buSzPts val="1300"/>
              <a:buChar char="●"/>
            </a:pPr>
            <a:r>
              <a:rPr lang="en-CA"/>
              <a:t>Version control</a:t>
            </a:r>
            <a:endParaRPr/>
          </a:p>
          <a:p>
            <a:pPr indent="-311150" lvl="0" marL="457200" rtl="0" algn="l">
              <a:spcBef>
                <a:spcPts val="0"/>
              </a:spcBef>
              <a:spcAft>
                <a:spcPts val="0"/>
              </a:spcAft>
              <a:buSzPts val="1300"/>
              <a:buChar char="●"/>
            </a:pPr>
            <a:r>
              <a:rPr lang="en-CA"/>
              <a:t>Seeking guidance</a:t>
            </a:r>
            <a:endParaRPr/>
          </a:p>
        </p:txBody>
      </p:sp>
      <p:sp>
        <p:nvSpPr>
          <p:cNvPr id="705" name="Google Shape;705;g2ca3b1465be_0_22"/>
          <p:cNvSpPr txBox="1"/>
          <p:nvPr/>
        </p:nvSpPr>
        <p:spPr>
          <a:xfrm>
            <a:off x="920875" y="1825575"/>
            <a:ext cx="31938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CA" sz="1900">
                <a:solidFill>
                  <a:schemeClr val="lt2"/>
                </a:solidFill>
                <a:latin typeface="Montserrat"/>
                <a:ea typeface="Montserrat"/>
                <a:cs typeface="Montserrat"/>
                <a:sym typeface="Montserrat"/>
              </a:rPr>
              <a:t>Project Management</a:t>
            </a:r>
            <a:endParaRPr b="1" sz="1900">
              <a:solidFill>
                <a:schemeClr val="lt2"/>
              </a:solidFill>
              <a:latin typeface="Montserrat"/>
              <a:ea typeface="Montserrat"/>
              <a:cs typeface="Montserrat"/>
              <a:sym typeface="Montserrat"/>
            </a:endParaRPr>
          </a:p>
        </p:txBody>
      </p:sp>
      <p:sp>
        <p:nvSpPr>
          <p:cNvPr id="706" name="Google Shape;706;g2ca3b1465be_0_22"/>
          <p:cNvSpPr txBox="1"/>
          <p:nvPr/>
        </p:nvSpPr>
        <p:spPr>
          <a:xfrm>
            <a:off x="4834775" y="1825575"/>
            <a:ext cx="35976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CA" sz="1900">
                <a:solidFill>
                  <a:schemeClr val="lt2"/>
                </a:solidFill>
                <a:latin typeface="Montserrat"/>
                <a:ea typeface="Montserrat"/>
                <a:cs typeface="Montserrat"/>
                <a:sym typeface="Montserrat"/>
              </a:rPr>
              <a:t>Collaboration</a:t>
            </a:r>
            <a:endParaRPr b="1" sz="1900">
              <a:solidFill>
                <a:schemeClr val="lt2"/>
              </a:solidFill>
              <a:latin typeface="Montserrat"/>
              <a:ea typeface="Montserrat"/>
              <a:cs typeface="Montserrat"/>
              <a:sym typeface="Montserrat"/>
            </a:endParaRPr>
          </a:p>
        </p:txBody>
      </p:sp>
      <p:cxnSp>
        <p:nvCxnSpPr>
          <p:cNvPr id="707" name="Google Shape;707;g2ca3b1465be_0_22"/>
          <p:cNvCxnSpPr/>
          <p:nvPr/>
        </p:nvCxnSpPr>
        <p:spPr>
          <a:xfrm>
            <a:off x="4469175" y="1172100"/>
            <a:ext cx="11100" cy="3026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2cd60dceb1c_1_129"/>
          <p:cNvSpPr txBox="1"/>
          <p:nvPr>
            <p:ph idx="1" type="body"/>
          </p:nvPr>
        </p:nvSpPr>
        <p:spPr>
          <a:xfrm>
            <a:off x="1297500" y="963450"/>
            <a:ext cx="7038900" cy="351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CA" u="sng">
                <a:solidFill>
                  <a:schemeClr val="lt2"/>
                </a:solidFill>
              </a:rPr>
              <a:t>Version 2.0</a:t>
            </a:r>
            <a:endParaRPr u="sng">
              <a:solidFill>
                <a:schemeClr val="lt2"/>
              </a:solidFill>
            </a:endParaRPr>
          </a:p>
          <a:p>
            <a:pPr indent="0" lvl="0" marL="0" rtl="0" algn="l">
              <a:lnSpc>
                <a:spcPct val="150000"/>
              </a:lnSpc>
              <a:spcBef>
                <a:spcPts val="0"/>
              </a:spcBef>
              <a:spcAft>
                <a:spcPts val="0"/>
              </a:spcAft>
              <a:buNone/>
            </a:pPr>
            <a:r>
              <a:rPr lang="en-CA"/>
              <a:t>April 10, 2024</a:t>
            </a:r>
            <a:endParaRPr/>
          </a:p>
          <a:p>
            <a:pPr indent="-311150" lvl="0" marL="457200" rtl="0" algn="l">
              <a:lnSpc>
                <a:spcPct val="150000"/>
              </a:lnSpc>
              <a:spcBef>
                <a:spcPts val="0"/>
              </a:spcBef>
              <a:spcAft>
                <a:spcPts val="0"/>
              </a:spcAft>
              <a:buSzPts val="1300"/>
              <a:buChar char="●"/>
            </a:pPr>
            <a:r>
              <a:rPr lang="en-CA"/>
              <a:t>Finish up major project refactoring</a:t>
            </a:r>
            <a:endParaRPr/>
          </a:p>
          <a:p>
            <a:pPr indent="-311150" lvl="1" marL="914400" rtl="0" algn="l">
              <a:lnSpc>
                <a:spcPct val="150000"/>
              </a:lnSpc>
              <a:spcBef>
                <a:spcPts val="0"/>
              </a:spcBef>
              <a:spcAft>
                <a:spcPts val="0"/>
              </a:spcAft>
              <a:buSzPts val="1300"/>
              <a:buChar char="○"/>
            </a:pPr>
            <a:r>
              <a:rPr lang="en-CA" sz="1300"/>
              <a:t>Fixed bugs associated with refactor</a:t>
            </a:r>
            <a:endParaRPr sz="1300"/>
          </a:p>
          <a:p>
            <a:pPr indent="-311150" lvl="0" marL="457200" rtl="0" algn="l">
              <a:lnSpc>
                <a:spcPct val="150000"/>
              </a:lnSpc>
              <a:spcBef>
                <a:spcPts val="0"/>
              </a:spcBef>
              <a:spcAft>
                <a:spcPts val="0"/>
              </a:spcAft>
              <a:buSzPts val="1300"/>
              <a:buChar char="●"/>
            </a:pPr>
            <a:r>
              <a:rPr lang="en-CA"/>
              <a:t>Scheduling changes/improvements</a:t>
            </a:r>
            <a:endParaRPr/>
          </a:p>
          <a:p>
            <a:pPr indent="-311150" lvl="0" marL="457200" rtl="0" algn="l">
              <a:lnSpc>
                <a:spcPct val="150000"/>
              </a:lnSpc>
              <a:spcBef>
                <a:spcPts val="0"/>
              </a:spcBef>
              <a:spcAft>
                <a:spcPts val="0"/>
              </a:spcAft>
              <a:buSzPts val="1300"/>
              <a:buChar char="●"/>
            </a:pPr>
            <a:r>
              <a:rPr lang="en-CA"/>
              <a:t>Improved UI functionality</a:t>
            </a:r>
            <a:endParaRPr/>
          </a:p>
          <a:p>
            <a:pPr indent="-311150" lvl="0" marL="457200" rtl="0" algn="l">
              <a:lnSpc>
                <a:spcPct val="150000"/>
              </a:lnSpc>
              <a:spcBef>
                <a:spcPts val="0"/>
              </a:spcBef>
              <a:spcAft>
                <a:spcPts val="0"/>
              </a:spcAft>
              <a:buSzPts val="1300"/>
              <a:buChar char="●"/>
            </a:pPr>
            <a:r>
              <a:rPr lang="en-CA"/>
              <a:t>Lots of bug fixes/improvements</a:t>
            </a:r>
            <a:endParaRPr/>
          </a:p>
          <a:p>
            <a:pPr indent="-311150" lvl="0" marL="457200" rtl="0" algn="l">
              <a:lnSpc>
                <a:spcPct val="150000"/>
              </a:lnSpc>
              <a:spcBef>
                <a:spcPts val="0"/>
              </a:spcBef>
              <a:spcAft>
                <a:spcPts val="0"/>
              </a:spcAft>
              <a:buSzPts val="1300"/>
              <a:buChar char="●"/>
            </a:pPr>
            <a:r>
              <a:rPr lang="en-CA"/>
              <a:t>System now deploys to a web server and can be accessed through a browser</a:t>
            </a:r>
            <a:endParaRPr/>
          </a:p>
          <a:p>
            <a:pPr indent="-311150" lvl="1" marL="914400" rtl="0" algn="l">
              <a:lnSpc>
                <a:spcPct val="150000"/>
              </a:lnSpc>
              <a:spcBef>
                <a:spcPts val="0"/>
              </a:spcBef>
              <a:spcAft>
                <a:spcPts val="0"/>
              </a:spcAft>
              <a:buSzPts val="1300"/>
              <a:buChar char="○"/>
            </a:pPr>
            <a:r>
              <a:rPr lang="en-CA" sz="1300"/>
              <a:t>ATS now available externally </a:t>
            </a:r>
            <a:r>
              <a:rPr lang="en-CA" sz="1300" u="sng">
                <a:solidFill>
                  <a:schemeClr val="hlink"/>
                </a:solidFill>
                <a:latin typeface="Arial"/>
                <a:ea typeface="Arial"/>
                <a:cs typeface="Arial"/>
                <a:sym typeface="Arial"/>
                <a:hlinkClick r:id="rId3"/>
              </a:rPr>
              <a:t>https://ats.cosc-oc.ca/login</a:t>
            </a:r>
            <a:endParaRPr sz="1200"/>
          </a:p>
        </p:txBody>
      </p:sp>
      <p:sp>
        <p:nvSpPr>
          <p:cNvPr id="713" name="Google Shape;713;g2cd60dceb1c_1_129"/>
          <p:cNvSpPr txBox="1"/>
          <p:nvPr/>
        </p:nvSpPr>
        <p:spPr>
          <a:xfrm>
            <a:off x="0" y="589475"/>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Release Notes</a:t>
            </a:r>
            <a:endParaRPr b="1" sz="2400">
              <a:solidFill>
                <a:schemeClr val="lt2"/>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2cd60dceb1c_0_169"/>
          <p:cNvSpPr txBox="1"/>
          <p:nvPr>
            <p:ph type="title"/>
          </p:nvPr>
        </p:nvSpPr>
        <p:spPr>
          <a:xfrm>
            <a:off x="1830600" y="2704650"/>
            <a:ext cx="5482800" cy="114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spcBef>
                <a:spcPts val="0"/>
              </a:spcBef>
              <a:spcAft>
                <a:spcPts val="0"/>
              </a:spcAft>
              <a:buNone/>
            </a:pPr>
            <a:r>
              <a:rPr b="1" lang="en-CA"/>
              <a:t>PROJECT DEMO</a:t>
            </a:r>
            <a:endParaRPr b="1"/>
          </a:p>
        </p:txBody>
      </p:sp>
      <p:sp>
        <p:nvSpPr>
          <p:cNvPr id="719" name="Google Shape;719;g2cd60dceb1c_0_169"/>
          <p:cNvSpPr txBox="1"/>
          <p:nvPr/>
        </p:nvSpPr>
        <p:spPr>
          <a:xfrm>
            <a:off x="499400" y="2647950"/>
            <a:ext cx="1335900" cy="126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CA" sz="7000">
                <a:solidFill>
                  <a:schemeClr val="lt2"/>
                </a:solidFill>
                <a:latin typeface="Lato"/>
                <a:ea typeface="Lato"/>
                <a:cs typeface="Lato"/>
                <a:sym typeface="Lato"/>
              </a:rPr>
              <a:t>11</a:t>
            </a:r>
            <a:endParaRPr sz="7000">
              <a:solidFill>
                <a:schemeClr val="lt2"/>
              </a:solidFill>
              <a:latin typeface="Lato"/>
              <a:ea typeface="Lato"/>
              <a:cs typeface="Lato"/>
              <a:sym typeface="Lato"/>
            </a:endParaRPr>
          </a:p>
        </p:txBody>
      </p:sp>
      <p:cxnSp>
        <p:nvCxnSpPr>
          <p:cNvPr id="720" name="Google Shape;720;g2cd60dceb1c_0_169"/>
          <p:cNvCxnSpPr/>
          <p:nvPr/>
        </p:nvCxnSpPr>
        <p:spPr>
          <a:xfrm>
            <a:off x="1793950" y="2344200"/>
            <a:ext cx="0" cy="2799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g2cd60dceb1c_1_4" title="471_final_demo.mp4">
            <a:hlinkClick r:id="rId3"/>
          </p:cNvPr>
          <p:cNvPicPr preferRelativeResize="0"/>
          <p:nvPr/>
        </p:nvPicPr>
        <p:blipFill>
          <a:blip r:embed="rId4">
            <a:alphaModFix/>
          </a:blip>
          <a:stretch>
            <a:fillRect/>
          </a:stretch>
        </p:blipFill>
        <p:spPr>
          <a:xfrm>
            <a:off x="1290488" y="1252900"/>
            <a:ext cx="6563024" cy="3429000"/>
          </a:xfrm>
          <a:prstGeom prst="rect">
            <a:avLst/>
          </a:prstGeom>
          <a:noFill/>
          <a:ln>
            <a:noFill/>
          </a:ln>
        </p:spPr>
      </p:pic>
      <p:sp>
        <p:nvSpPr>
          <p:cNvPr id="726" name="Google Shape;726;g2cd60dceb1c_1_4"/>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DEMO VIDEO</a:t>
            </a:r>
            <a:endParaRPr b="1" sz="2400">
              <a:solidFill>
                <a:schemeClr val="lt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cd60dceb1c_0_47"/>
          <p:cNvSpPr txBox="1"/>
          <p:nvPr/>
        </p:nvSpPr>
        <p:spPr>
          <a:xfrm>
            <a:off x="0" y="410975"/>
            <a:ext cx="9144000" cy="49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000">
                <a:solidFill>
                  <a:schemeClr val="lt2"/>
                </a:solidFill>
                <a:latin typeface="Montserrat"/>
                <a:ea typeface="Montserrat"/>
                <a:cs typeface="Montserrat"/>
                <a:sym typeface="Montserrat"/>
              </a:rPr>
              <a:t>The Problem</a:t>
            </a:r>
            <a:endParaRPr b="1" sz="2000">
              <a:solidFill>
                <a:schemeClr val="lt2"/>
              </a:solidFill>
              <a:latin typeface="Montserrat"/>
              <a:ea typeface="Montserrat"/>
              <a:cs typeface="Montserrat"/>
              <a:sym typeface="Montserrat"/>
            </a:endParaRPr>
          </a:p>
        </p:txBody>
      </p:sp>
      <p:sp>
        <p:nvSpPr>
          <p:cNvPr id="197" name="Google Shape;197;g2cd60dceb1c_0_47"/>
          <p:cNvSpPr txBox="1"/>
          <p:nvPr/>
        </p:nvSpPr>
        <p:spPr>
          <a:xfrm>
            <a:off x="1817400" y="3462488"/>
            <a:ext cx="58089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300">
                <a:solidFill>
                  <a:schemeClr val="lt1"/>
                </a:solidFill>
                <a:latin typeface="Lato"/>
                <a:ea typeface="Lato"/>
                <a:cs typeface="Lato"/>
                <a:sym typeface="Lato"/>
              </a:rPr>
              <a:t>The </a:t>
            </a:r>
            <a:r>
              <a:rPr b="1" lang="en-CA" sz="1300">
                <a:solidFill>
                  <a:schemeClr val="lt1"/>
                </a:solidFill>
                <a:latin typeface="Lato"/>
                <a:ea typeface="Lato"/>
                <a:cs typeface="Lato"/>
                <a:sym typeface="Lato"/>
              </a:rPr>
              <a:t>Algorithmic Trading System (ATS)</a:t>
            </a:r>
            <a:r>
              <a:rPr lang="en-CA" sz="1300">
                <a:solidFill>
                  <a:schemeClr val="lt1"/>
                </a:solidFill>
                <a:latin typeface="Lato"/>
                <a:ea typeface="Lato"/>
                <a:cs typeface="Lato"/>
                <a:sym typeface="Lato"/>
              </a:rPr>
              <a:t> project was developed to address these shortcomings.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98" name="Google Shape;198;g2cd60dceb1c_0_47"/>
          <p:cNvSpPr txBox="1"/>
          <p:nvPr/>
        </p:nvSpPr>
        <p:spPr>
          <a:xfrm>
            <a:off x="2743638" y="3035488"/>
            <a:ext cx="3656700" cy="49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000">
                <a:solidFill>
                  <a:schemeClr val="lt2"/>
                </a:solidFill>
                <a:latin typeface="Montserrat"/>
                <a:ea typeface="Montserrat"/>
                <a:cs typeface="Montserrat"/>
                <a:sym typeface="Montserrat"/>
              </a:rPr>
              <a:t>Our Project</a:t>
            </a:r>
            <a:endParaRPr b="1" sz="2000">
              <a:solidFill>
                <a:schemeClr val="lt2"/>
              </a:solidFill>
              <a:latin typeface="Montserrat"/>
              <a:ea typeface="Montserrat"/>
              <a:cs typeface="Montserrat"/>
              <a:sym typeface="Montserrat"/>
            </a:endParaRPr>
          </a:p>
        </p:txBody>
      </p:sp>
      <p:sp>
        <p:nvSpPr>
          <p:cNvPr id="199" name="Google Shape;199;g2cd60dceb1c_0_47"/>
          <p:cNvSpPr txBox="1"/>
          <p:nvPr/>
        </p:nvSpPr>
        <p:spPr>
          <a:xfrm>
            <a:off x="1682275" y="942925"/>
            <a:ext cx="1695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lt1"/>
                </a:solidFill>
                <a:latin typeface="Lato"/>
                <a:ea typeface="Lato"/>
                <a:cs typeface="Lato"/>
                <a:sym typeface="Lato"/>
              </a:rPr>
              <a:t>Manual Collection</a:t>
            </a:r>
            <a:endParaRPr b="1" sz="1300">
              <a:solidFill>
                <a:schemeClr val="lt1"/>
              </a:solidFill>
              <a:latin typeface="Lato"/>
              <a:ea typeface="Lato"/>
              <a:cs typeface="Lato"/>
              <a:sym typeface="Lato"/>
            </a:endParaRPr>
          </a:p>
          <a:p>
            <a:pPr indent="0" lvl="0" marL="0" rtl="0" algn="l">
              <a:spcBef>
                <a:spcPts val="0"/>
              </a:spcBef>
              <a:spcAft>
                <a:spcPts val="0"/>
              </a:spcAft>
              <a:buNone/>
            </a:pPr>
            <a:r>
              <a:t/>
            </a:r>
            <a:endParaRPr b="1" sz="1300">
              <a:solidFill>
                <a:schemeClr val="lt1"/>
              </a:solidFill>
              <a:latin typeface="Lato"/>
              <a:ea typeface="Lato"/>
              <a:cs typeface="Lato"/>
              <a:sym typeface="Lato"/>
            </a:endParaRPr>
          </a:p>
          <a:p>
            <a:pPr indent="0" lvl="0" marL="0" rtl="0" algn="l">
              <a:spcBef>
                <a:spcPts val="0"/>
              </a:spcBef>
              <a:spcAft>
                <a:spcPts val="0"/>
              </a:spcAft>
              <a:buNone/>
            </a:pPr>
            <a:r>
              <a:rPr b="1" lang="en-CA" sz="1100">
                <a:solidFill>
                  <a:schemeClr val="lt1"/>
                </a:solidFill>
                <a:latin typeface="Lato"/>
                <a:ea typeface="Lato"/>
                <a:cs typeface="Lato"/>
                <a:sym typeface="Lato"/>
              </a:rPr>
              <a:t>- </a:t>
            </a:r>
            <a:r>
              <a:rPr lang="en-CA" sz="1100">
                <a:solidFill>
                  <a:schemeClr val="lt1"/>
                </a:solidFill>
                <a:latin typeface="Lato"/>
                <a:ea typeface="Lato"/>
                <a:cs typeface="Lato"/>
                <a:sym typeface="Lato"/>
              </a:rPr>
              <a:t>Requires man-hours</a:t>
            </a:r>
            <a:endParaRPr sz="1100">
              <a:solidFill>
                <a:schemeClr val="lt1"/>
              </a:solidFill>
              <a:latin typeface="Lato"/>
              <a:ea typeface="Lato"/>
              <a:cs typeface="Lato"/>
              <a:sym typeface="Lato"/>
            </a:endParaRPr>
          </a:p>
          <a:p>
            <a:pPr indent="0" lvl="0" marL="0" rtl="0" algn="l">
              <a:spcBef>
                <a:spcPts val="0"/>
              </a:spcBef>
              <a:spcAft>
                <a:spcPts val="0"/>
              </a:spcAft>
              <a:buNone/>
            </a:pPr>
            <a:r>
              <a:rPr lang="en-CA" sz="1100">
                <a:solidFill>
                  <a:schemeClr val="lt1"/>
                </a:solidFill>
                <a:latin typeface="Lato"/>
                <a:ea typeface="Lato"/>
                <a:cs typeface="Lato"/>
                <a:sym typeface="Lato"/>
              </a:rPr>
              <a:t>- Susceptible to mistakes</a:t>
            </a:r>
            <a:endParaRPr sz="1100">
              <a:solidFill>
                <a:schemeClr val="lt1"/>
              </a:solidFill>
              <a:latin typeface="Lato"/>
              <a:ea typeface="Lato"/>
              <a:cs typeface="Lato"/>
              <a:sym typeface="Lato"/>
            </a:endParaRPr>
          </a:p>
        </p:txBody>
      </p:sp>
      <p:sp>
        <p:nvSpPr>
          <p:cNvPr id="200" name="Google Shape;200;g2cd60dceb1c_0_47"/>
          <p:cNvSpPr txBox="1"/>
          <p:nvPr/>
        </p:nvSpPr>
        <p:spPr>
          <a:xfrm>
            <a:off x="3856800" y="942925"/>
            <a:ext cx="1730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lt1"/>
                </a:solidFill>
                <a:latin typeface="Lato"/>
                <a:ea typeface="Lato"/>
                <a:cs typeface="Lato"/>
                <a:sym typeface="Lato"/>
              </a:rPr>
              <a:t>Limited Dataset</a:t>
            </a:r>
            <a:endParaRPr b="1" sz="1300">
              <a:solidFill>
                <a:schemeClr val="lt1"/>
              </a:solidFill>
              <a:latin typeface="Lato"/>
              <a:ea typeface="Lato"/>
              <a:cs typeface="Lato"/>
              <a:sym typeface="Lato"/>
            </a:endParaRPr>
          </a:p>
          <a:p>
            <a:pPr indent="0" lvl="0" marL="0" rtl="0" algn="l">
              <a:spcBef>
                <a:spcPts val="0"/>
              </a:spcBef>
              <a:spcAft>
                <a:spcPts val="0"/>
              </a:spcAft>
              <a:buNone/>
            </a:pPr>
            <a:r>
              <a:t/>
            </a:r>
            <a:endParaRPr b="1" sz="1300">
              <a:solidFill>
                <a:schemeClr val="lt1"/>
              </a:solidFill>
              <a:latin typeface="Lato"/>
              <a:ea typeface="Lato"/>
              <a:cs typeface="Lato"/>
              <a:sym typeface="Lato"/>
            </a:endParaRPr>
          </a:p>
          <a:p>
            <a:pPr indent="0" lvl="0" marL="0" rtl="0" algn="l">
              <a:spcBef>
                <a:spcPts val="0"/>
              </a:spcBef>
              <a:spcAft>
                <a:spcPts val="0"/>
              </a:spcAft>
              <a:buNone/>
            </a:pPr>
            <a:r>
              <a:rPr lang="en-CA" sz="1100">
                <a:solidFill>
                  <a:schemeClr val="lt1"/>
                </a:solidFill>
                <a:latin typeface="Lato"/>
                <a:ea typeface="Lato"/>
                <a:cs typeface="Lato"/>
                <a:sym typeface="Lato"/>
              </a:rPr>
              <a:t>- Impacts model accuracy and scope</a:t>
            </a:r>
            <a:endParaRPr sz="1100">
              <a:solidFill>
                <a:schemeClr val="lt1"/>
              </a:solidFill>
              <a:latin typeface="Lato"/>
              <a:ea typeface="Lato"/>
              <a:cs typeface="Lato"/>
              <a:sym typeface="Lato"/>
            </a:endParaRPr>
          </a:p>
        </p:txBody>
      </p:sp>
      <p:sp>
        <p:nvSpPr>
          <p:cNvPr id="201" name="Google Shape;201;g2cd60dceb1c_0_47"/>
          <p:cNvSpPr txBox="1"/>
          <p:nvPr/>
        </p:nvSpPr>
        <p:spPr>
          <a:xfrm>
            <a:off x="5830925" y="942925"/>
            <a:ext cx="2051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lt1"/>
                </a:solidFill>
                <a:latin typeface="Lato"/>
                <a:ea typeface="Lato"/>
                <a:cs typeface="Lato"/>
                <a:sym typeface="Lato"/>
              </a:rPr>
              <a:t>Maintainability</a:t>
            </a:r>
            <a:endParaRPr b="1" sz="1300">
              <a:solidFill>
                <a:schemeClr val="lt1"/>
              </a:solidFill>
              <a:latin typeface="Lato"/>
              <a:ea typeface="Lato"/>
              <a:cs typeface="Lato"/>
              <a:sym typeface="Lato"/>
            </a:endParaRPr>
          </a:p>
          <a:p>
            <a:pPr indent="0" lvl="0" marL="0" rtl="0" algn="l">
              <a:spcBef>
                <a:spcPts val="0"/>
              </a:spcBef>
              <a:spcAft>
                <a:spcPts val="0"/>
              </a:spcAft>
              <a:buNone/>
            </a:pPr>
            <a:r>
              <a:t/>
            </a:r>
            <a:endParaRPr b="1" sz="1300">
              <a:solidFill>
                <a:schemeClr val="lt1"/>
              </a:solidFill>
              <a:latin typeface="Lato"/>
              <a:ea typeface="Lato"/>
              <a:cs typeface="Lato"/>
              <a:sym typeface="Lato"/>
            </a:endParaRPr>
          </a:p>
          <a:p>
            <a:pPr indent="0" lvl="0" marL="0" rtl="0" algn="l">
              <a:spcBef>
                <a:spcPts val="0"/>
              </a:spcBef>
              <a:spcAft>
                <a:spcPts val="0"/>
              </a:spcAft>
              <a:buNone/>
            </a:pPr>
            <a:r>
              <a:rPr lang="en-CA" sz="1100">
                <a:solidFill>
                  <a:schemeClr val="lt1"/>
                </a:solidFill>
                <a:latin typeface="Lato"/>
                <a:ea typeface="Lato"/>
                <a:cs typeface="Lato"/>
                <a:sym typeface="Lato"/>
              </a:rPr>
              <a:t>- Difficult to scale and maintain</a:t>
            </a:r>
            <a:endParaRPr sz="1100">
              <a:solidFill>
                <a:schemeClr val="lt1"/>
              </a:solidFill>
              <a:latin typeface="Lato"/>
              <a:ea typeface="Lato"/>
              <a:cs typeface="Lato"/>
              <a:sym typeface="Lato"/>
            </a:endParaRPr>
          </a:p>
        </p:txBody>
      </p:sp>
      <p:pic>
        <p:nvPicPr>
          <p:cNvPr id="202" name="Google Shape;202;g2cd60dceb1c_0_47"/>
          <p:cNvPicPr preferRelativeResize="0"/>
          <p:nvPr/>
        </p:nvPicPr>
        <p:blipFill>
          <a:blip r:embed="rId3">
            <a:alphaModFix/>
          </a:blip>
          <a:stretch>
            <a:fillRect/>
          </a:stretch>
        </p:blipFill>
        <p:spPr>
          <a:xfrm>
            <a:off x="2092724" y="1888075"/>
            <a:ext cx="874700" cy="874700"/>
          </a:xfrm>
          <a:prstGeom prst="rect">
            <a:avLst/>
          </a:prstGeom>
          <a:noFill/>
          <a:ln>
            <a:noFill/>
          </a:ln>
        </p:spPr>
      </p:pic>
      <p:pic>
        <p:nvPicPr>
          <p:cNvPr id="203" name="Google Shape;203;g2cd60dceb1c_0_47"/>
          <p:cNvPicPr preferRelativeResize="0"/>
          <p:nvPr/>
        </p:nvPicPr>
        <p:blipFill>
          <a:blip r:embed="rId4">
            <a:alphaModFix/>
          </a:blip>
          <a:stretch>
            <a:fillRect/>
          </a:stretch>
        </p:blipFill>
        <p:spPr>
          <a:xfrm>
            <a:off x="3958331" y="1937888"/>
            <a:ext cx="1227325" cy="818225"/>
          </a:xfrm>
          <a:prstGeom prst="rect">
            <a:avLst/>
          </a:prstGeom>
          <a:noFill/>
          <a:ln>
            <a:noFill/>
          </a:ln>
          <a:effectLst>
            <a:outerShdw blurRad="57150" rotWithShape="0" algn="bl" dir="5400000" dist="19050">
              <a:srgbClr val="000000">
                <a:alpha val="50000"/>
              </a:srgbClr>
            </a:outerShdw>
          </a:effectLst>
        </p:spPr>
      </p:pic>
      <p:pic>
        <p:nvPicPr>
          <p:cNvPr id="204" name="Google Shape;204;g2cd60dceb1c_0_47"/>
          <p:cNvPicPr preferRelativeResize="0"/>
          <p:nvPr/>
        </p:nvPicPr>
        <p:blipFill>
          <a:blip r:embed="rId5">
            <a:alphaModFix/>
          </a:blip>
          <a:stretch>
            <a:fillRect/>
          </a:stretch>
        </p:blipFill>
        <p:spPr>
          <a:xfrm>
            <a:off x="6065825" y="1823150"/>
            <a:ext cx="1004525" cy="1004525"/>
          </a:xfrm>
          <a:prstGeom prst="rect">
            <a:avLst/>
          </a:prstGeom>
          <a:noFill/>
          <a:ln>
            <a:noFill/>
          </a:ln>
        </p:spPr>
      </p:pic>
      <p:sp>
        <p:nvSpPr>
          <p:cNvPr id="205" name="Google Shape;205;g2cd60dceb1c_0_47"/>
          <p:cNvSpPr txBox="1"/>
          <p:nvPr/>
        </p:nvSpPr>
        <p:spPr>
          <a:xfrm>
            <a:off x="2027874" y="4697250"/>
            <a:ext cx="100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200">
                <a:solidFill>
                  <a:schemeClr val="lt1"/>
                </a:solidFill>
                <a:latin typeface="Lato"/>
                <a:ea typeface="Lato"/>
                <a:cs typeface="Lato"/>
                <a:sym typeface="Lato"/>
              </a:rPr>
              <a:t>Automation</a:t>
            </a:r>
            <a:endParaRPr sz="1000">
              <a:solidFill>
                <a:schemeClr val="lt1"/>
              </a:solidFill>
              <a:latin typeface="Lato"/>
              <a:ea typeface="Lato"/>
              <a:cs typeface="Lato"/>
              <a:sym typeface="Lato"/>
            </a:endParaRPr>
          </a:p>
        </p:txBody>
      </p:sp>
      <p:sp>
        <p:nvSpPr>
          <p:cNvPr id="206" name="Google Shape;206;g2cd60dceb1c_0_47"/>
          <p:cNvSpPr txBox="1"/>
          <p:nvPr/>
        </p:nvSpPr>
        <p:spPr>
          <a:xfrm>
            <a:off x="3934062" y="4697250"/>
            <a:ext cx="157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200">
                <a:solidFill>
                  <a:schemeClr val="lt1"/>
                </a:solidFill>
                <a:latin typeface="Lato"/>
                <a:ea typeface="Lato"/>
                <a:cs typeface="Lato"/>
                <a:sym typeface="Lato"/>
              </a:rPr>
              <a:t>API &amp; Database</a:t>
            </a:r>
            <a:endParaRPr sz="1000">
              <a:solidFill>
                <a:schemeClr val="lt1"/>
              </a:solidFill>
              <a:latin typeface="Lato"/>
              <a:ea typeface="Lato"/>
              <a:cs typeface="Lato"/>
              <a:sym typeface="Lato"/>
            </a:endParaRPr>
          </a:p>
        </p:txBody>
      </p:sp>
      <p:sp>
        <p:nvSpPr>
          <p:cNvPr id="207" name="Google Shape;207;g2cd60dceb1c_0_47"/>
          <p:cNvSpPr txBox="1"/>
          <p:nvPr/>
        </p:nvSpPr>
        <p:spPr>
          <a:xfrm>
            <a:off x="6129875" y="4636075"/>
            <a:ext cx="145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200">
                <a:solidFill>
                  <a:schemeClr val="lt1"/>
                </a:solidFill>
                <a:latin typeface="Lato"/>
                <a:ea typeface="Lato"/>
                <a:cs typeface="Lato"/>
                <a:sym typeface="Lato"/>
              </a:rPr>
              <a:t>User Interface</a:t>
            </a:r>
            <a:endParaRPr sz="1000">
              <a:solidFill>
                <a:schemeClr val="lt1"/>
              </a:solidFill>
              <a:latin typeface="Lato"/>
              <a:ea typeface="Lato"/>
              <a:cs typeface="Lato"/>
              <a:sym typeface="Lato"/>
            </a:endParaRPr>
          </a:p>
        </p:txBody>
      </p:sp>
      <p:pic>
        <p:nvPicPr>
          <p:cNvPr id="208" name="Google Shape;208;g2cd60dceb1c_0_47"/>
          <p:cNvPicPr preferRelativeResize="0"/>
          <p:nvPr/>
        </p:nvPicPr>
        <p:blipFill>
          <a:blip r:embed="rId6">
            <a:alphaModFix/>
          </a:blip>
          <a:stretch>
            <a:fillRect/>
          </a:stretch>
        </p:blipFill>
        <p:spPr>
          <a:xfrm>
            <a:off x="2199825" y="4036750"/>
            <a:ext cx="660500" cy="660500"/>
          </a:xfrm>
          <a:prstGeom prst="rect">
            <a:avLst/>
          </a:prstGeom>
          <a:noFill/>
          <a:ln>
            <a:noFill/>
          </a:ln>
        </p:spPr>
      </p:pic>
      <p:pic>
        <p:nvPicPr>
          <p:cNvPr id="209" name="Google Shape;209;g2cd60dceb1c_0_47"/>
          <p:cNvPicPr preferRelativeResize="0"/>
          <p:nvPr/>
        </p:nvPicPr>
        <p:blipFill>
          <a:blip r:embed="rId7">
            <a:alphaModFix/>
          </a:blip>
          <a:stretch>
            <a:fillRect/>
          </a:stretch>
        </p:blipFill>
        <p:spPr>
          <a:xfrm>
            <a:off x="3856800" y="4036750"/>
            <a:ext cx="660500" cy="660500"/>
          </a:xfrm>
          <a:prstGeom prst="rect">
            <a:avLst/>
          </a:prstGeom>
          <a:noFill/>
          <a:ln>
            <a:noFill/>
          </a:ln>
        </p:spPr>
      </p:pic>
      <p:pic>
        <p:nvPicPr>
          <p:cNvPr id="210" name="Google Shape;210;g2cd60dceb1c_0_47"/>
          <p:cNvPicPr preferRelativeResize="0"/>
          <p:nvPr/>
        </p:nvPicPr>
        <p:blipFill>
          <a:blip r:embed="rId8">
            <a:alphaModFix/>
          </a:blip>
          <a:stretch>
            <a:fillRect/>
          </a:stretch>
        </p:blipFill>
        <p:spPr>
          <a:xfrm>
            <a:off x="4650225" y="4036750"/>
            <a:ext cx="535425" cy="660499"/>
          </a:xfrm>
          <a:prstGeom prst="rect">
            <a:avLst/>
          </a:prstGeom>
          <a:noFill/>
          <a:ln>
            <a:noFill/>
          </a:ln>
          <a:effectLst>
            <a:outerShdw blurRad="57150" rotWithShape="0" algn="bl" dir="5400000" dist="19050">
              <a:srgbClr val="000000">
                <a:alpha val="50000"/>
              </a:srgbClr>
            </a:outerShdw>
          </a:effectLst>
        </p:spPr>
      </p:pic>
      <p:pic>
        <p:nvPicPr>
          <p:cNvPr id="211" name="Google Shape;211;g2cd60dceb1c_0_47"/>
          <p:cNvPicPr preferRelativeResize="0"/>
          <p:nvPr/>
        </p:nvPicPr>
        <p:blipFill>
          <a:blip r:embed="rId9">
            <a:alphaModFix/>
          </a:blip>
          <a:stretch>
            <a:fillRect/>
          </a:stretch>
        </p:blipFill>
        <p:spPr>
          <a:xfrm>
            <a:off x="6411425" y="4036750"/>
            <a:ext cx="660500" cy="660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26"/>
          <p:cNvSpPr txBox="1"/>
          <p:nvPr>
            <p:ph type="title"/>
          </p:nvPr>
        </p:nvSpPr>
        <p:spPr>
          <a:xfrm>
            <a:off x="823850" y="866775"/>
            <a:ext cx="4587000" cy="35211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b="1" lang="en-CA"/>
              <a:t>Questions?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cd60dceb1c_0_96"/>
          <p:cNvSpPr/>
          <p:nvPr/>
        </p:nvSpPr>
        <p:spPr>
          <a:xfrm>
            <a:off x="622500" y="2339925"/>
            <a:ext cx="3949500" cy="1277700"/>
          </a:xfrm>
          <a:prstGeom prst="snip2DiagRect">
            <a:avLst>
              <a:gd fmla="val 0" name="adj1"/>
              <a:gd fmla="val 16667"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 name="Google Shape;217;g2cd60dceb1c_0_96"/>
          <p:cNvSpPr/>
          <p:nvPr/>
        </p:nvSpPr>
        <p:spPr>
          <a:xfrm flipH="1">
            <a:off x="4572000" y="2339925"/>
            <a:ext cx="3949500" cy="1277700"/>
          </a:xfrm>
          <a:prstGeom prst="snip2DiagRect">
            <a:avLst>
              <a:gd fmla="val 0" name="adj1"/>
              <a:gd fmla="val 16667"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18" name="Google Shape;218;g2cd60dceb1c_0_96"/>
          <p:cNvCxnSpPr>
            <a:stCxn id="216" idx="3"/>
          </p:cNvCxnSpPr>
          <p:nvPr/>
        </p:nvCxnSpPr>
        <p:spPr>
          <a:xfrm flipH="1" rot="10800000">
            <a:off x="2597250" y="2003025"/>
            <a:ext cx="4800" cy="336900"/>
          </a:xfrm>
          <a:prstGeom prst="straightConnector1">
            <a:avLst/>
          </a:prstGeom>
          <a:noFill/>
          <a:ln cap="flat" cmpd="sng" w="9525">
            <a:solidFill>
              <a:schemeClr val="lt2"/>
            </a:solidFill>
            <a:prstDash val="solid"/>
            <a:round/>
            <a:headEnd len="med" w="med" type="none"/>
            <a:tailEnd len="med" w="med" type="none"/>
          </a:ln>
        </p:spPr>
      </p:cxnSp>
      <p:cxnSp>
        <p:nvCxnSpPr>
          <p:cNvPr id="219" name="Google Shape;219;g2cd60dceb1c_0_96"/>
          <p:cNvCxnSpPr/>
          <p:nvPr/>
        </p:nvCxnSpPr>
        <p:spPr>
          <a:xfrm flipH="1" rot="10800000">
            <a:off x="6544350" y="2003025"/>
            <a:ext cx="4800" cy="336900"/>
          </a:xfrm>
          <a:prstGeom prst="straightConnector1">
            <a:avLst/>
          </a:prstGeom>
          <a:noFill/>
          <a:ln cap="flat" cmpd="sng" w="9525">
            <a:solidFill>
              <a:schemeClr val="accent1"/>
            </a:solidFill>
            <a:prstDash val="solid"/>
            <a:round/>
            <a:headEnd len="med" w="med" type="none"/>
            <a:tailEnd len="med" w="med" type="none"/>
          </a:ln>
        </p:spPr>
      </p:cxnSp>
      <p:sp>
        <p:nvSpPr>
          <p:cNvPr id="220" name="Google Shape;220;g2cd60dceb1c_0_96"/>
          <p:cNvSpPr txBox="1"/>
          <p:nvPr/>
        </p:nvSpPr>
        <p:spPr>
          <a:xfrm>
            <a:off x="1838850" y="1595675"/>
            <a:ext cx="1521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300">
                <a:solidFill>
                  <a:schemeClr val="lt1"/>
                </a:solidFill>
                <a:latin typeface="Lato"/>
                <a:ea typeface="Lato"/>
                <a:cs typeface="Lato"/>
                <a:sym typeface="Lato"/>
              </a:rPr>
              <a:t>FIRST SEMESTER</a:t>
            </a:r>
            <a:endParaRPr b="1" sz="1300">
              <a:solidFill>
                <a:schemeClr val="lt1"/>
              </a:solidFill>
              <a:latin typeface="Lato"/>
              <a:ea typeface="Lato"/>
              <a:cs typeface="Lato"/>
              <a:sym typeface="Lato"/>
            </a:endParaRPr>
          </a:p>
        </p:txBody>
      </p:sp>
      <p:sp>
        <p:nvSpPr>
          <p:cNvPr id="221" name="Google Shape;221;g2cd60dceb1c_0_96"/>
          <p:cNvSpPr txBox="1"/>
          <p:nvPr/>
        </p:nvSpPr>
        <p:spPr>
          <a:xfrm>
            <a:off x="5554200" y="1595675"/>
            <a:ext cx="1985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300">
                <a:solidFill>
                  <a:schemeClr val="lt1"/>
                </a:solidFill>
                <a:latin typeface="Lato"/>
                <a:ea typeface="Lato"/>
                <a:cs typeface="Lato"/>
                <a:sym typeface="Lato"/>
              </a:rPr>
              <a:t>SECOND</a:t>
            </a:r>
            <a:r>
              <a:rPr b="1" lang="en-CA" sz="1300">
                <a:solidFill>
                  <a:schemeClr val="lt1"/>
                </a:solidFill>
                <a:latin typeface="Lato"/>
                <a:ea typeface="Lato"/>
                <a:cs typeface="Lato"/>
                <a:sym typeface="Lato"/>
              </a:rPr>
              <a:t> SEMESTER</a:t>
            </a:r>
            <a:endParaRPr b="1" sz="1300">
              <a:solidFill>
                <a:schemeClr val="lt1"/>
              </a:solidFill>
              <a:latin typeface="Lato"/>
              <a:ea typeface="Lato"/>
              <a:cs typeface="Lato"/>
              <a:sym typeface="Lato"/>
            </a:endParaRPr>
          </a:p>
        </p:txBody>
      </p:sp>
      <p:sp>
        <p:nvSpPr>
          <p:cNvPr id="222" name="Google Shape;222;g2cd60dceb1c_0_96"/>
          <p:cNvSpPr txBox="1"/>
          <p:nvPr/>
        </p:nvSpPr>
        <p:spPr>
          <a:xfrm>
            <a:off x="662100" y="2502550"/>
            <a:ext cx="3763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200">
                <a:solidFill>
                  <a:schemeClr val="dk1"/>
                </a:solidFill>
                <a:latin typeface="Lato"/>
                <a:ea typeface="Lato"/>
                <a:cs typeface="Lato"/>
                <a:sym typeface="Lato"/>
              </a:rPr>
              <a:t>During the initial semester, the entire class collaborated on this project, laying the groundwork with documentation and developing the system pipeline</a:t>
            </a:r>
            <a:endParaRPr sz="1200">
              <a:solidFill>
                <a:schemeClr val="dk1"/>
              </a:solidFill>
              <a:latin typeface="Lato"/>
              <a:ea typeface="Lato"/>
              <a:cs typeface="Lato"/>
              <a:sym typeface="Lato"/>
            </a:endParaRPr>
          </a:p>
        </p:txBody>
      </p:sp>
      <p:sp>
        <p:nvSpPr>
          <p:cNvPr id="223" name="Google Shape;223;g2cd60dceb1c_0_96"/>
          <p:cNvSpPr txBox="1"/>
          <p:nvPr/>
        </p:nvSpPr>
        <p:spPr>
          <a:xfrm>
            <a:off x="4665000" y="2517075"/>
            <a:ext cx="3763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200">
                <a:solidFill>
                  <a:schemeClr val="lt1"/>
                </a:solidFill>
                <a:latin typeface="Lato"/>
                <a:ea typeface="Lato"/>
                <a:cs typeface="Lato"/>
                <a:sym typeface="Lato"/>
              </a:rPr>
              <a:t>This semester, half of the class joined the new IH project, while the rest of us continued our work on this project. Let's now discuss the new implementations we've made.</a:t>
            </a:r>
            <a:endParaRPr sz="1200">
              <a:solidFill>
                <a:schemeClr val="lt1"/>
              </a:solidFill>
              <a:latin typeface="Lato"/>
              <a:ea typeface="Lato"/>
              <a:cs typeface="Lato"/>
              <a:sym typeface="Lato"/>
            </a:endParaRPr>
          </a:p>
        </p:txBody>
      </p:sp>
      <p:sp>
        <p:nvSpPr>
          <p:cNvPr id="224" name="Google Shape;224;g2cd60dceb1c_0_96"/>
          <p:cNvSpPr txBox="1"/>
          <p:nvPr/>
        </p:nvSpPr>
        <p:spPr>
          <a:xfrm>
            <a:off x="0" y="587625"/>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Project Progress</a:t>
            </a:r>
            <a:endParaRPr b="1" sz="2400">
              <a:solidFill>
                <a:schemeClr val="lt2"/>
              </a:solidFill>
              <a:latin typeface="Montserrat"/>
              <a:ea typeface="Montserrat"/>
              <a:cs typeface="Montserrat"/>
              <a:sym typeface="Montserrat"/>
            </a:endParaRPr>
          </a:p>
        </p:txBody>
      </p:sp>
      <p:sp>
        <p:nvSpPr>
          <p:cNvPr id="225" name="Google Shape;225;g2cd60dceb1c_0_96"/>
          <p:cNvSpPr/>
          <p:nvPr/>
        </p:nvSpPr>
        <p:spPr>
          <a:xfrm flipH="1">
            <a:off x="622684" y="4475072"/>
            <a:ext cx="2045069" cy="194037"/>
          </a:xfrm>
          <a:prstGeom prst="parallelogram">
            <a:avLst>
              <a:gd fmla="val 96952" name="adj"/>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a:t>  </a:t>
            </a:r>
            <a:endParaRPr/>
          </a:p>
        </p:txBody>
      </p:sp>
      <p:sp>
        <p:nvSpPr>
          <p:cNvPr id="226" name="Google Shape;226;g2cd60dceb1c_0_96"/>
          <p:cNvSpPr/>
          <p:nvPr/>
        </p:nvSpPr>
        <p:spPr>
          <a:xfrm>
            <a:off x="623026" y="4683561"/>
            <a:ext cx="2045069" cy="194037"/>
          </a:xfrm>
          <a:prstGeom prst="parallelogram">
            <a:avLst>
              <a:gd fmla="val 96952" name="adj"/>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g2cd60dceb1c_0_96"/>
          <p:cNvGrpSpPr/>
          <p:nvPr/>
        </p:nvGrpSpPr>
        <p:grpSpPr>
          <a:xfrm>
            <a:off x="2527352" y="3646661"/>
            <a:ext cx="2044950" cy="1231262"/>
            <a:chOff x="1083025" y="1695421"/>
            <a:chExt cx="1834900" cy="908428"/>
          </a:xfrm>
        </p:grpSpPr>
        <p:cxnSp>
          <p:nvCxnSpPr>
            <p:cNvPr id="228" name="Google Shape;228;g2cd60dceb1c_0_96"/>
            <p:cNvCxnSpPr/>
            <p:nvPr/>
          </p:nvCxnSpPr>
          <p:spPr>
            <a:xfrm>
              <a:off x="2180202" y="1695421"/>
              <a:ext cx="718500" cy="741900"/>
            </a:xfrm>
            <a:prstGeom prst="straightConnector1">
              <a:avLst/>
            </a:prstGeom>
            <a:noFill/>
            <a:ln cap="flat" cmpd="sng" w="9525">
              <a:solidFill>
                <a:srgbClr val="414141"/>
              </a:solidFill>
              <a:prstDash val="solid"/>
              <a:round/>
              <a:headEnd len="sm" w="sm" type="none"/>
              <a:tailEnd len="sm" w="sm" type="none"/>
            </a:ln>
          </p:spPr>
        </p:cxnSp>
        <p:sp>
          <p:nvSpPr>
            <p:cNvPr id="229" name="Google Shape;229;g2cd60dceb1c_0_96"/>
            <p:cNvSpPr/>
            <p:nvPr/>
          </p:nvSpPr>
          <p:spPr>
            <a:xfrm flipH="1">
              <a:off x="1083025" y="2306625"/>
              <a:ext cx="1834800" cy="143400"/>
            </a:xfrm>
            <a:prstGeom prst="parallelogram">
              <a:avLst>
                <a:gd fmla="val 96952" name="adj"/>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a:t>  </a:t>
              </a:r>
              <a:endParaRPr/>
            </a:p>
          </p:txBody>
        </p:sp>
        <p:sp>
          <p:nvSpPr>
            <p:cNvPr id="230" name="Google Shape;230;g2cd60dceb1c_0_96"/>
            <p:cNvSpPr/>
            <p:nvPr/>
          </p:nvSpPr>
          <p:spPr>
            <a:xfrm>
              <a:off x="1083125" y="2460449"/>
              <a:ext cx="1834800" cy="143400"/>
            </a:xfrm>
            <a:prstGeom prst="parallelogram">
              <a:avLst>
                <a:gd fmla="val 96952" name="adj"/>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g2cd60dceb1c_0_96"/>
          <p:cNvGrpSpPr/>
          <p:nvPr/>
        </p:nvGrpSpPr>
        <p:grpSpPr>
          <a:xfrm>
            <a:off x="6527165" y="3600398"/>
            <a:ext cx="1994457" cy="1277718"/>
            <a:chOff x="1083025" y="1695421"/>
            <a:chExt cx="1834900" cy="908428"/>
          </a:xfrm>
        </p:grpSpPr>
        <p:cxnSp>
          <p:nvCxnSpPr>
            <p:cNvPr id="232" name="Google Shape;232;g2cd60dceb1c_0_96"/>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33" name="Google Shape;233;g2cd60dceb1c_0_9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a:t>  </a:t>
              </a:r>
              <a:endParaRPr/>
            </a:p>
          </p:txBody>
        </p:sp>
        <p:sp>
          <p:nvSpPr>
            <p:cNvPr id="234" name="Google Shape;234;g2cd60dceb1c_0_9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g2cd60dceb1c_0_96"/>
          <p:cNvGrpSpPr/>
          <p:nvPr/>
        </p:nvGrpSpPr>
        <p:grpSpPr>
          <a:xfrm>
            <a:off x="4665108" y="4460045"/>
            <a:ext cx="1994536" cy="418046"/>
            <a:chOff x="1083025" y="2306625"/>
            <a:chExt cx="1834900" cy="297224"/>
          </a:xfrm>
        </p:grpSpPr>
        <p:sp>
          <p:nvSpPr>
            <p:cNvPr id="236" name="Google Shape;236;g2cd60dceb1c_0_9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a:t>  </a:t>
              </a:r>
              <a:endParaRPr/>
            </a:p>
          </p:txBody>
        </p:sp>
        <p:sp>
          <p:nvSpPr>
            <p:cNvPr id="237" name="Google Shape;237;g2cd60dceb1c_0_9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g2cd60dceb1c_0_96"/>
          <p:cNvSpPr txBox="1"/>
          <p:nvPr/>
        </p:nvSpPr>
        <p:spPr>
          <a:xfrm>
            <a:off x="623025" y="4222450"/>
            <a:ext cx="7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000">
                <a:solidFill>
                  <a:schemeClr val="lt1"/>
                </a:solidFill>
                <a:latin typeface="Lato"/>
                <a:ea typeface="Lato"/>
                <a:cs typeface="Lato"/>
                <a:sym typeface="Lato"/>
              </a:rPr>
              <a:t>Sep/2023</a:t>
            </a:r>
            <a:endParaRPr sz="700">
              <a:solidFill>
                <a:schemeClr val="lt1"/>
              </a:solidFill>
              <a:latin typeface="Lato"/>
              <a:ea typeface="Lato"/>
              <a:cs typeface="Lato"/>
              <a:sym typeface="Lato"/>
            </a:endParaRPr>
          </a:p>
        </p:txBody>
      </p:sp>
      <p:sp>
        <p:nvSpPr>
          <p:cNvPr id="239" name="Google Shape;239;g2cd60dceb1c_0_96"/>
          <p:cNvSpPr txBox="1"/>
          <p:nvPr/>
        </p:nvSpPr>
        <p:spPr>
          <a:xfrm>
            <a:off x="3360450" y="4222450"/>
            <a:ext cx="7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000">
                <a:solidFill>
                  <a:schemeClr val="lt1"/>
                </a:solidFill>
                <a:latin typeface="Lato"/>
                <a:ea typeface="Lato"/>
                <a:cs typeface="Lato"/>
                <a:sym typeface="Lato"/>
              </a:rPr>
              <a:t>Dec</a:t>
            </a:r>
            <a:r>
              <a:rPr lang="en-CA" sz="1000">
                <a:solidFill>
                  <a:schemeClr val="lt1"/>
                </a:solidFill>
                <a:latin typeface="Lato"/>
                <a:ea typeface="Lato"/>
                <a:cs typeface="Lato"/>
                <a:sym typeface="Lato"/>
              </a:rPr>
              <a:t>/2023</a:t>
            </a:r>
            <a:endParaRPr sz="700">
              <a:solidFill>
                <a:schemeClr val="lt1"/>
              </a:solidFill>
              <a:latin typeface="Lato"/>
              <a:ea typeface="Lato"/>
              <a:cs typeface="Lato"/>
              <a:sym typeface="Lato"/>
            </a:endParaRPr>
          </a:p>
        </p:txBody>
      </p:sp>
      <p:sp>
        <p:nvSpPr>
          <p:cNvPr id="240" name="Google Shape;240;g2cd60dceb1c_0_96"/>
          <p:cNvSpPr txBox="1"/>
          <p:nvPr/>
        </p:nvSpPr>
        <p:spPr>
          <a:xfrm>
            <a:off x="4665000" y="4222450"/>
            <a:ext cx="7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000">
                <a:solidFill>
                  <a:schemeClr val="lt1"/>
                </a:solidFill>
                <a:latin typeface="Lato"/>
                <a:ea typeface="Lato"/>
                <a:cs typeface="Lato"/>
                <a:sym typeface="Lato"/>
              </a:rPr>
              <a:t>Jan</a:t>
            </a:r>
            <a:r>
              <a:rPr lang="en-CA" sz="1000">
                <a:solidFill>
                  <a:schemeClr val="lt1"/>
                </a:solidFill>
                <a:latin typeface="Lato"/>
                <a:ea typeface="Lato"/>
                <a:cs typeface="Lato"/>
                <a:sym typeface="Lato"/>
              </a:rPr>
              <a:t>/2024</a:t>
            </a:r>
            <a:endParaRPr sz="700">
              <a:solidFill>
                <a:schemeClr val="lt1"/>
              </a:solidFill>
              <a:latin typeface="Lato"/>
              <a:ea typeface="Lato"/>
              <a:cs typeface="Lato"/>
              <a:sym typeface="Lato"/>
            </a:endParaRPr>
          </a:p>
        </p:txBody>
      </p:sp>
      <p:sp>
        <p:nvSpPr>
          <p:cNvPr id="241" name="Google Shape;241;g2cd60dceb1c_0_96"/>
          <p:cNvSpPr txBox="1"/>
          <p:nvPr/>
        </p:nvSpPr>
        <p:spPr>
          <a:xfrm>
            <a:off x="7454550" y="4222450"/>
            <a:ext cx="7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000">
                <a:solidFill>
                  <a:schemeClr val="lt1"/>
                </a:solidFill>
                <a:latin typeface="Lato"/>
                <a:ea typeface="Lato"/>
                <a:cs typeface="Lato"/>
                <a:sym typeface="Lato"/>
              </a:rPr>
              <a:t>Apr</a:t>
            </a:r>
            <a:r>
              <a:rPr lang="en-CA" sz="1000">
                <a:solidFill>
                  <a:schemeClr val="lt1"/>
                </a:solidFill>
                <a:latin typeface="Lato"/>
                <a:ea typeface="Lato"/>
                <a:cs typeface="Lato"/>
                <a:sym typeface="Lato"/>
              </a:rPr>
              <a:t>/2024</a:t>
            </a:r>
            <a:endParaRPr sz="7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cd60dceb1c_0_75"/>
          <p:cNvSpPr txBox="1"/>
          <p:nvPr>
            <p:ph type="title"/>
          </p:nvPr>
        </p:nvSpPr>
        <p:spPr>
          <a:xfrm>
            <a:off x="1835300" y="2634825"/>
            <a:ext cx="5505900" cy="114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spcBef>
                <a:spcPts val="0"/>
              </a:spcBef>
              <a:spcAft>
                <a:spcPts val="0"/>
              </a:spcAft>
              <a:buNone/>
            </a:pPr>
            <a:r>
              <a:rPr b="1" lang="en-CA"/>
              <a:t>BUSINESS </a:t>
            </a:r>
            <a:endParaRPr b="1"/>
          </a:p>
          <a:p>
            <a:pPr indent="0" lvl="0" marL="0" rtl="0" algn="l">
              <a:spcBef>
                <a:spcPts val="0"/>
              </a:spcBef>
              <a:spcAft>
                <a:spcPts val="0"/>
              </a:spcAft>
              <a:buNone/>
            </a:pPr>
            <a:r>
              <a:rPr b="1" lang="en-CA"/>
              <a:t>REQUIREMENTS</a:t>
            </a:r>
            <a:endParaRPr b="1"/>
          </a:p>
        </p:txBody>
      </p:sp>
      <p:sp>
        <p:nvSpPr>
          <p:cNvPr id="247" name="Google Shape;247;g2cd60dceb1c_0_75"/>
          <p:cNvSpPr txBox="1"/>
          <p:nvPr/>
        </p:nvSpPr>
        <p:spPr>
          <a:xfrm>
            <a:off x="499400" y="2647950"/>
            <a:ext cx="1335900" cy="126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CA" sz="7000">
                <a:solidFill>
                  <a:schemeClr val="lt2"/>
                </a:solidFill>
                <a:latin typeface="Lato"/>
                <a:ea typeface="Lato"/>
                <a:cs typeface="Lato"/>
                <a:sym typeface="Lato"/>
              </a:rPr>
              <a:t>02</a:t>
            </a:r>
            <a:endParaRPr sz="7000">
              <a:solidFill>
                <a:schemeClr val="lt2"/>
              </a:solidFill>
              <a:latin typeface="Lato"/>
              <a:ea typeface="Lato"/>
              <a:cs typeface="Lato"/>
              <a:sym typeface="Lato"/>
            </a:endParaRPr>
          </a:p>
        </p:txBody>
      </p:sp>
      <p:cxnSp>
        <p:nvCxnSpPr>
          <p:cNvPr id="248" name="Google Shape;248;g2cd60dceb1c_0_75"/>
          <p:cNvCxnSpPr/>
          <p:nvPr/>
        </p:nvCxnSpPr>
        <p:spPr>
          <a:xfrm>
            <a:off x="1793950" y="2344200"/>
            <a:ext cx="0" cy="2799300"/>
          </a:xfrm>
          <a:prstGeom prst="straightConnector1">
            <a:avLst/>
          </a:prstGeom>
          <a:noFill/>
          <a:ln cap="flat" cmpd="sng" w="9525">
            <a:solidFill>
              <a:schemeClr val="dk2"/>
            </a:solidFill>
            <a:prstDash val="solid"/>
            <a:round/>
            <a:headEnd len="med" w="med" type="none"/>
            <a:tailEnd len="med" w="med" type="none"/>
          </a:ln>
        </p:spPr>
      </p:cxnSp>
      <p:sp>
        <p:nvSpPr>
          <p:cNvPr id="249" name="Google Shape;249;g2cd60dceb1c_0_75"/>
          <p:cNvSpPr txBox="1"/>
          <p:nvPr/>
        </p:nvSpPr>
        <p:spPr>
          <a:xfrm>
            <a:off x="1835300" y="3538275"/>
            <a:ext cx="622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latin typeface="Lato"/>
                <a:ea typeface="Lato"/>
                <a:cs typeface="Lato"/>
                <a:sym typeface="Lato"/>
              </a:rPr>
              <a:t>Executive Summary, System Users</a:t>
            </a:r>
            <a:endParaRPr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caa769bf98_1_5"/>
          <p:cNvSpPr txBox="1"/>
          <p:nvPr/>
        </p:nvSpPr>
        <p:spPr>
          <a:xfrm>
            <a:off x="2989838" y="1544425"/>
            <a:ext cx="4686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lt2"/>
                </a:solidFill>
                <a:latin typeface="Lato"/>
                <a:ea typeface="Lato"/>
                <a:cs typeface="Lato"/>
                <a:sym typeface="Lato"/>
              </a:rPr>
              <a:t>Objectives:</a:t>
            </a:r>
            <a:endParaRPr b="1" sz="1300">
              <a:solidFill>
                <a:schemeClr val="lt2"/>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Automate the collection, processing, and storage of financial assets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Develop the software to be scalable and maintainable</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CA" sz="1300">
                <a:solidFill>
                  <a:schemeClr val="lt1"/>
                </a:solidFill>
                <a:latin typeface="Lato"/>
                <a:ea typeface="Lato"/>
                <a:cs typeface="Lato"/>
                <a:sym typeface="Lato"/>
              </a:rPr>
              <a:t>Design and deploy a straightforward, web hosted user interface for analysts to interact with</a:t>
            </a:r>
            <a:endParaRPr sz="1300">
              <a:solidFill>
                <a:schemeClr val="lt1"/>
              </a:solidFill>
              <a:latin typeface="Lato"/>
              <a:ea typeface="Lato"/>
              <a:cs typeface="Lato"/>
              <a:sym typeface="Lato"/>
            </a:endParaRPr>
          </a:p>
        </p:txBody>
      </p:sp>
      <p:sp>
        <p:nvSpPr>
          <p:cNvPr id="255" name="Google Shape;255;g2caa769bf98_1_5"/>
          <p:cNvSpPr txBox="1"/>
          <p:nvPr/>
        </p:nvSpPr>
        <p:spPr>
          <a:xfrm>
            <a:off x="0" y="846500"/>
            <a:ext cx="9144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CA" sz="1300">
                <a:solidFill>
                  <a:schemeClr val="lt1"/>
                </a:solidFill>
                <a:latin typeface="Lato"/>
                <a:ea typeface="Lato"/>
                <a:cs typeface="Lato"/>
                <a:sym typeface="Lato"/>
              </a:rPr>
              <a:t>Enriching machine learning models with d</a:t>
            </a:r>
            <a:r>
              <a:rPr i="1" lang="en-CA" sz="1300">
                <a:solidFill>
                  <a:schemeClr val="lt1"/>
                </a:solidFill>
                <a:latin typeface="Lato"/>
                <a:ea typeface="Lato"/>
                <a:cs typeface="Lato"/>
                <a:sym typeface="Lato"/>
                <a:extLst>
                  <a:ext uri="http://customooxmlschemas.google.com/">
                    <go:slidesCustomData xmlns:go="http://customooxmlschemas.google.com/" textRoundtripDataId="0"/>
                  </a:ext>
                </a:extLst>
              </a:rPr>
              <a:t>ata-driven</a:t>
            </a:r>
            <a:r>
              <a:rPr i="1" lang="en-CA" sz="1300">
                <a:solidFill>
                  <a:schemeClr val="lt1"/>
                </a:solidFill>
                <a:latin typeface="Lato"/>
                <a:ea typeface="Lato"/>
                <a:cs typeface="Lato"/>
                <a:sym typeface="Lato"/>
              </a:rPr>
              <a:t> insights</a:t>
            </a:r>
            <a:endParaRPr i="1" sz="1300">
              <a:solidFill>
                <a:schemeClr val="lt1"/>
              </a:solidFill>
              <a:latin typeface="Lato"/>
              <a:ea typeface="Lato"/>
              <a:cs typeface="Lato"/>
              <a:sym typeface="Lato"/>
            </a:endParaRPr>
          </a:p>
        </p:txBody>
      </p:sp>
      <p:sp>
        <p:nvSpPr>
          <p:cNvPr id="256" name="Google Shape;256;g2caa769bf98_1_5"/>
          <p:cNvSpPr txBox="1"/>
          <p:nvPr/>
        </p:nvSpPr>
        <p:spPr>
          <a:xfrm>
            <a:off x="2989838" y="3206625"/>
            <a:ext cx="4610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300">
                <a:solidFill>
                  <a:schemeClr val="lt2"/>
                </a:solidFill>
                <a:latin typeface="Lato"/>
                <a:ea typeface="Lato"/>
                <a:cs typeface="Lato"/>
                <a:sym typeface="Lato"/>
              </a:rPr>
              <a:t>Impact</a:t>
            </a:r>
            <a:r>
              <a:rPr b="1" lang="en-CA" sz="1300">
                <a:solidFill>
                  <a:schemeClr val="lt2"/>
                </a:solidFill>
                <a:latin typeface="Lato"/>
                <a:ea typeface="Lato"/>
                <a:cs typeface="Lato"/>
                <a:sym typeface="Lato"/>
              </a:rPr>
              <a:t>:</a:t>
            </a:r>
            <a:endParaRPr b="1" sz="1300">
              <a:solidFill>
                <a:schemeClr val="lt2"/>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CA" sz="1300">
                <a:solidFill>
                  <a:schemeClr val="lt1"/>
                </a:solidFill>
              </a:rPr>
              <a:t>Enriches ML models ability to generate reliable market forecasts</a:t>
            </a:r>
            <a:endParaRPr sz="1300">
              <a:solidFill>
                <a:schemeClr val="lt1"/>
              </a:solidFill>
            </a:endParaRPr>
          </a:p>
          <a:p>
            <a:pPr indent="-304800" lvl="0" marL="457200" rtl="0" algn="l">
              <a:spcBef>
                <a:spcPts val="0"/>
              </a:spcBef>
              <a:spcAft>
                <a:spcPts val="0"/>
              </a:spcAft>
              <a:buClr>
                <a:schemeClr val="lt1"/>
              </a:buClr>
              <a:buSzPts val="1200"/>
              <a:buFont typeface="Lato"/>
              <a:buChar char="-"/>
            </a:pPr>
            <a:r>
              <a:rPr lang="en-CA" sz="1300">
                <a:solidFill>
                  <a:schemeClr val="lt1"/>
                </a:solidFill>
              </a:rPr>
              <a:t>Gives market researchers improved tools for their analysis strategies</a:t>
            </a:r>
            <a:endParaRPr sz="1300">
              <a:solidFill>
                <a:schemeClr val="lt1"/>
              </a:solidFill>
            </a:endParaRPr>
          </a:p>
        </p:txBody>
      </p:sp>
      <p:pic>
        <p:nvPicPr>
          <p:cNvPr id="257" name="Google Shape;257;g2caa769bf98_1_5"/>
          <p:cNvPicPr preferRelativeResize="0"/>
          <p:nvPr/>
        </p:nvPicPr>
        <p:blipFill>
          <a:blip r:embed="rId3">
            <a:alphaModFix amt="75000"/>
          </a:blip>
          <a:stretch>
            <a:fillRect/>
          </a:stretch>
        </p:blipFill>
        <p:spPr>
          <a:xfrm>
            <a:off x="1468163" y="1570875"/>
            <a:ext cx="1212826" cy="1212826"/>
          </a:xfrm>
          <a:prstGeom prst="rect">
            <a:avLst/>
          </a:prstGeom>
          <a:noFill/>
          <a:ln>
            <a:noFill/>
          </a:ln>
          <a:effectLst>
            <a:outerShdw blurRad="57150" rotWithShape="0" algn="bl" dir="5400000" dist="19050">
              <a:srgbClr val="000000">
                <a:alpha val="49000"/>
              </a:srgbClr>
            </a:outerShdw>
          </a:effectLst>
        </p:spPr>
      </p:pic>
      <p:pic>
        <p:nvPicPr>
          <p:cNvPr id="258" name="Google Shape;258;g2caa769bf98_1_5"/>
          <p:cNvPicPr preferRelativeResize="0"/>
          <p:nvPr/>
        </p:nvPicPr>
        <p:blipFill>
          <a:blip r:embed="rId4">
            <a:alphaModFix amt="80000"/>
          </a:blip>
          <a:stretch>
            <a:fillRect/>
          </a:stretch>
        </p:blipFill>
        <p:spPr>
          <a:xfrm>
            <a:off x="1484200" y="3195900"/>
            <a:ext cx="1180749" cy="1180749"/>
          </a:xfrm>
          <a:prstGeom prst="rect">
            <a:avLst/>
          </a:prstGeom>
          <a:noFill/>
          <a:ln>
            <a:noFill/>
          </a:ln>
          <a:effectLst>
            <a:outerShdw blurRad="57150" rotWithShape="0" algn="bl" dir="5400000" dist="19050">
              <a:srgbClr val="000000">
                <a:alpha val="61000"/>
              </a:srgbClr>
            </a:outerShdw>
          </a:effectLst>
        </p:spPr>
      </p:pic>
      <p:sp>
        <p:nvSpPr>
          <p:cNvPr id="259" name="Google Shape;259;g2caa769bf98_1_5"/>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Executive Summary</a:t>
            </a:r>
            <a:endParaRPr b="1" sz="2400">
              <a:solidFill>
                <a:schemeClr val="lt2"/>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cd60dceb1c_1_122"/>
          <p:cNvSpPr txBox="1"/>
          <p:nvPr>
            <p:ph idx="1" type="body"/>
          </p:nvPr>
        </p:nvSpPr>
        <p:spPr>
          <a:xfrm>
            <a:off x="2060450" y="1217950"/>
            <a:ext cx="6355200" cy="366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sz="1500">
                <a:solidFill>
                  <a:schemeClr val="lt2"/>
                </a:solidFill>
              </a:rPr>
              <a:t>Primary Stakeholders </a:t>
            </a:r>
            <a:r>
              <a:rPr b="1" lang="en-CA" sz="1500"/>
              <a:t>- </a:t>
            </a:r>
            <a:r>
              <a:rPr lang="en-CA" sz="1500"/>
              <a:t>System Administrators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CA" sz="1500"/>
              <a:t>Maintain</a:t>
            </a:r>
            <a:r>
              <a:rPr lang="en-CA" sz="1500"/>
              <a:t> and manage the system</a:t>
            </a:r>
            <a:endParaRPr sz="1500"/>
          </a:p>
          <a:p>
            <a:pPr indent="-323850" lvl="0" marL="457200" rtl="0" algn="l">
              <a:spcBef>
                <a:spcPts val="0"/>
              </a:spcBef>
              <a:spcAft>
                <a:spcPts val="0"/>
              </a:spcAft>
              <a:buSzPts val="1500"/>
              <a:buChar char="●"/>
            </a:pPr>
            <a:r>
              <a:rPr lang="en-CA" sz="1500"/>
              <a:t>Integrate data with ML models</a:t>
            </a:r>
            <a:endParaRPr sz="1500"/>
          </a:p>
          <a:p>
            <a:pPr indent="0" lvl="0" marL="0" rtl="0" algn="l">
              <a:spcBef>
                <a:spcPts val="0"/>
              </a:spcBef>
              <a:spcAft>
                <a:spcPts val="0"/>
              </a:spcAft>
              <a:buNone/>
            </a:pPr>
            <a:r>
              <a:t/>
            </a:r>
            <a:endParaRPr sz="1500" u="sng"/>
          </a:p>
          <a:p>
            <a:pPr indent="0" lvl="0" marL="0" rtl="0" algn="l">
              <a:spcBef>
                <a:spcPts val="0"/>
              </a:spcBef>
              <a:spcAft>
                <a:spcPts val="0"/>
              </a:spcAft>
              <a:buNone/>
            </a:pPr>
            <a:r>
              <a:rPr b="1" lang="en-CA" sz="1500">
                <a:solidFill>
                  <a:schemeClr val="lt2"/>
                </a:solidFill>
              </a:rPr>
              <a:t>Secondary Stakeholders </a:t>
            </a:r>
            <a:r>
              <a:rPr b="1" lang="en-CA" sz="1500"/>
              <a:t>- </a:t>
            </a:r>
            <a:r>
              <a:rPr lang="en-CA" sz="1500"/>
              <a:t>Students / Basic users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CA" sz="1500"/>
              <a:t>Export collected data</a:t>
            </a:r>
            <a:endParaRPr sz="1500"/>
          </a:p>
          <a:p>
            <a:pPr indent="0" lvl="0" marL="0" rtl="0" algn="l">
              <a:spcBef>
                <a:spcPts val="0"/>
              </a:spcBef>
              <a:spcAft>
                <a:spcPts val="0"/>
              </a:spcAft>
              <a:buNone/>
            </a:pPr>
            <a:r>
              <a:t/>
            </a:r>
            <a:endParaRPr sz="1500" u="sng"/>
          </a:p>
          <a:p>
            <a:pPr indent="0" lvl="0" marL="0" rtl="0" algn="l">
              <a:spcBef>
                <a:spcPts val="0"/>
              </a:spcBef>
              <a:spcAft>
                <a:spcPts val="0"/>
              </a:spcAft>
              <a:buNone/>
            </a:pPr>
            <a:r>
              <a:rPr b="1" lang="en-CA" sz="1500">
                <a:solidFill>
                  <a:schemeClr val="lt2"/>
                </a:solidFill>
              </a:rPr>
              <a:t>Tertiary Stakeholders </a:t>
            </a:r>
            <a:r>
              <a:rPr b="1" lang="en-CA" sz="1500"/>
              <a:t>- </a:t>
            </a:r>
            <a:r>
              <a:rPr lang="en-CA" sz="1500"/>
              <a:t> Market Analysts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CA" sz="1500"/>
              <a:t>Concerned with market </a:t>
            </a:r>
            <a:r>
              <a:rPr lang="en-CA" sz="1500"/>
              <a:t>forecasts</a:t>
            </a:r>
            <a:r>
              <a:rPr lang="en-CA" sz="1500"/>
              <a:t> produced by ML models</a:t>
            </a:r>
            <a:endParaRPr sz="1500"/>
          </a:p>
        </p:txBody>
      </p:sp>
      <p:sp>
        <p:nvSpPr>
          <p:cNvPr id="265" name="Google Shape;265;g2cd60dceb1c_1_122"/>
          <p:cNvSpPr txBox="1"/>
          <p:nvPr/>
        </p:nvSpPr>
        <p:spPr>
          <a:xfrm>
            <a:off x="0" y="436600"/>
            <a:ext cx="91440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CA" sz="2400">
                <a:solidFill>
                  <a:schemeClr val="lt2"/>
                </a:solidFill>
                <a:latin typeface="Montserrat"/>
                <a:ea typeface="Montserrat"/>
                <a:cs typeface="Montserrat"/>
                <a:sym typeface="Montserrat"/>
              </a:rPr>
              <a:t>Stakeholders</a:t>
            </a:r>
            <a:endParaRPr b="1" sz="2400">
              <a:solidFill>
                <a:schemeClr val="lt2"/>
              </a:solidFill>
              <a:latin typeface="Montserrat"/>
              <a:ea typeface="Montserrat"/>
              <a:cs typeface="Montserrat"/>
              <a:sym typeface="Montserrat"/>
            </a:endParaRPr>
          </a:p>
        </p:txBody>
      </p:sp>
      <p:pic>
        <p:nvPicPr>
          <p:cNvPr id="266" name="Google Shape;266;g2cd60dceb1c_1_122"/>
          <p:cNvPicPr preferRelativeResize="0"/>
          <p:nvPr/>
        </p:nvPicPr>
        <p:blipFill>
          <a:blip r:embed="rId3">
            <a:alphaModFix/>
          </a:blip>
          <a:stretch>
            <a:fillRect/>
          </a:stretch>
        </p:blipFill>
        <p:spPr>
          <a:xfrm>
            <a:off x="728350" y="2384350"/>
            <a:ext cx="731875" cy="731875"/>
          </a:xfrm>
          <a:prstGeom prst="rect">
            <a:avLst/>
          </a:prstGeom>
          <a:noFill/>
          <a:ln>
            <a:noFill/>
          </a:ln>
        </p:spPr>
      </p:pic>
      <p:cxnSp>
        <p:nvCxnSpPr>
          <p:cNvPr id="267" name="Google Shape;267;g2cd60dceb1c_1_122"/>
          <p:cNvCxnSpPr/>
          <p:nvPr/>
        </p:nvCxnSpPr>
        <p:spPr>
          <a:xfrm flipH="1" rot="10800000">
            <a:off x="1339800" y="1515100"/>
            <a:ext cx="709200" cy="98640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268" name="Google Shape;268;g2cd60dceb1c_1_122"/>
          <p:cNvCxnSpPr/>
          <p:nvPr/>
        </p:nvCxnSpPr>
        <p:spPr>
          <a:xfrm>
            <a:off x="1365300" y="2745475"/>
            <a:ext cx="658200" cy="960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269" name="Google Shape;269;g2cd60dceb1c_1_122"/>
          <p:cNvCxnSpPr/>
          <p:nvPr/>
        </p:nvCxnSpPr>
        <p:spPr>
          <a:xfrm>
            <a:off x="1387100" y="3170275"/>
            <a:ext cx="702300" cy="58770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